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7"/>
  </p:notesMasterIdLst>
  <p:sldIdLst>
    <p:sldId id="266" r:id="rId3"/>
    <p:sldId id="257" r:id="rId4"/>
    <p:sldId id="596" r:id="rId5"/>
    <p:sldId id="684" r:id="rId6"/>
    <p:sldId id="629" r:id="rId7"/>
    <p:sldId id="680" r:id="rId8"/>
    <p:sldId id="682" r:id="rId9"/>
    <p:sldId id="678" r:id="rId10"/>
    <p:sldId id="695" r:id="rId11"/>
    <p:sldId id="696" r:id="rId12"/>
    <p:sldId id="697" r:id="rId13"/>
    <p:sldId id="667" r:id="rId14"/>
    <p:sldId id="617" r:id="rId15"/>
    <p:sldId id="700" r:id="rId16"/>
    <p:sldId id="717" r:id="rId17"/>
    <p:sldId id="710" r:id="rId18"/>
    <p:sldId id="712" r:id="rId19"/>
    <p:sldId id="715" r:id="rId20"/>
    <p:sldId id="716" r:id="rId21"/>
    <p:sldId id="714" r:id="rId22"/>
    <p:sldId id="648" r:id="rId23"/>
    <p:sldId id="650" r:id="rId24"/>
    <p:sldId id="666" r:id="rId25"/>
    <p:sldId id="668" r:id="rId26"/>
    <p:sldId id="706" r:id="rId27"/>
    <p:sldId id="707" r:id="rId28"/>
    <p:sldId id="719" r:id="rId29"/>
    <p:sldId id="268" r:id="rId30"/>
    <p:sldId id="720" r:id="rId31"/>
    <p:sldId id="721" r:id="rId32"/>
    <p:sldId id="722" r:id="rId33"/>
    <p:sldId id="723" r:id="rId34"/>
    <p:sldId id="724" r:id="rId35"/>
    <p:sldId id="725" r:id="rId36"/>
    <p:sldId id="726" r:id="rId37"/>
    <p:sldId id="727" r:id="rId38"/>
    <p:sldId id="732" r:id="rId39"/>
    <p:sldId id="731" r:id="rId40"/>
    <p:sldId id="693" r:id="rId41"/>
    <p:sldId id="708" r:id="rId42"/>
    <p:sldId id="729" r:id="rId43"/>
    <p:sldId id="730" r:id="rId44"/>
    <p:sldId id="734" r:id="rId45"/>
    <p:sldId id="67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EAEAE"/>
    <a:srgbClr val="E5A080"/>
    <a:srgbClr val="39B549"/>
    <a:srgbClr val="4949E7"/>
    <a:srgbClr val="6BB8FC"/>
    <a:srgbClr val="EC3A3A"/>
    <a:srgbClr val="69E781"/>
    <a:srgbClr val="FDBD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7" autoAdjust="0"/>
    <p:restoredTop sz="76893" autoAdjust="0"/>
  </p:normalViewPr>
  <p:slideViewPr>
    <p:cSldViewPr snapToGrid="0">
      <p:cViewPr varScale="1">
        <p:scale>
          <a:sx n="103" d="100"/>
          <a:sy n="103" d="100"/>
        </p:scale>
        <p:origin x="1664" y="344"/>
      </p:cViewPr>
      <p:guideLst/>
    </p:cSldViewPr>
  </p:slideViewPr>
  <p:outlineViewPr>
    <p:cViewPr>
      <p:scale>
        <a:sx n="33" d="100"/>
        <a:sy n="33" d="100"/>
      </p:scale>
      <p:origin x="0" y="-8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40B07C2-134A-4554-8723-8A28DB112315}">
      <dgm:prSet/>
      <dgm:spPr>
        <a:solidFill>
          <a:srgbClr val="FDBD23"/>
        </a:solidFill>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a:solidFill>
          <a:srgbClr val="69E781"/>
        </a:solidFill>
      </dgm:spPr>
      <dgm:t>
        <a:bodyPr/>
        <a:lstStyle/>
        <a:p>
          <a:r>
            <a:rPr lang="en-US" dirty="0"/>
            <a:t>   ?    :    ?    :    ?</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40B07C2-134A-4554-8723-8A28DB112315}">
      <dgm:prSet/>
      <dgm:spPr>
        <a:solidFill>
          <a:srgbClr val="FDBD23"/>
        </a:solidFill>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a:solidFill>
          <a:srgbClr val="69E781"/>
        </a:solidFill>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rgbClr val="FDBD2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rgbClr val="69E78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   ?    :    ?    :    ?</a:t>
          </a:r>
        </a:p>
      </dsp:txBody>
      <dsp:txXfrm>
        <a:off x="77962" y="2793558"/>
        <a:ext cx="6433336" cy="144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rgbClr val="FDBD2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rgbClr val="69E78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a:t>
            </a:fld>
            <a:endParaRPr lang="en-US"/>
          </a:p>
        </p:txBody>
      </p:sp>
    </p:spTree>
    <p:extLst>
      <p:ext uri="{BB962C8B-B14F-4D97-AF65-F5344CB8AC3E}">
        <p14:creationId xmlns:p14="http://schemas.microsoft.com/office/powerpoint/2010/main" val="333559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err="1"/>
              <a:t>DevSecOps</a:t>
            </a:r>
            <a:r>
              <a:rPr lang="en-US" sz="3600" dirty="0"/>
              <a:t> stands for 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Click -&gt; now people also call it "platform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PE is DevOps done right – systematic way of thinking and offering good </a:t>
            </a:r>
            <a:r>
              <a:rPr lang="en-US" sz="2000" dirty="0" err="1"/>
              <a:t>DevEx</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endParaRPr lang="en-US" dirty="0"/>
          </a:p>
          <a:p>
            <a:endParaRPr lang="en-US" dirty="0"/>
          </a:p>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a:p>
            <a:endParaRPr lang="en-US"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the terms - we have similar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endParaRPr lang="en-DK" dirty="0"/>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a:p>
            <a:r>
              <a:rPr lang="en-DK" dirty="0"/>
              <a:t>Take a look with all the areas which need security coverage</a:t>
            </a:r>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412563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Well, it might be.</a:t>
            </a:r>
          </a:p>
          <a:p>
            <a:endParaRPr lang="en-DK" dirty="0"/>
          </a:p>
          <a:p>
            <a:r>
              <a:rPr lang="en-DK" dirty="0"/>
              <a:t>Put all steps in the circles into three bucket, and see what's expected from our developers.</a:t>
            </a:r>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173952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b="1" dirty="0"/>
              <a:t>Internal</a:t>
            </a:r>
          </a:p>
          <a:p>
            <a:pPr lvl="1"/>
            <a:r>
              <a:rPr lang="en-US" sz="2000" dirty="0"/>
              <a:t>Code Quality</a:t>
            </a:r>
          </a:p>
          <a:p>
            <a:pPr lvl="1"/>
            <a:r>
              <a:rPr lang="en-US" sz="2000" dirty="0"/>
              <a:t>Test Coverage</a:t>
            </a:r>
          </a:p>
          <a:p>
            <a:pPr lvl="0"/>
            <a:r>
              <a:rPr lang="en-US" sz="2000" b="1" dirty="0"/>
              <a:t>External</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dirty="0"/>
              <a:t>License Compliant</a:t>
            </a:r>
          </a:p>
          <a:p>
            <a:pPr lvl="1"/>
            <a:r>
              <a:rPr lang="en-US" sz="2000" dirty="0"/>
              <a:t>Vulnerabilities Management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6641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18</a:t>
            </a:fld>
            <a:endParaRPr lang="en-US"/>
          </a:p>
        </p:txBody>
      </p:sp>
    </p:spTree>
    <p:extLst>
      <p:ext uri="{BB962C8B-B14F-4D97-AF65-F5344CB8AC3E}">
        <p14:creationId xmlns:p14="http://schemas.microsoft.com/office/powerpoint/2010/main" val="224079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19</a:t>
            </a:fld>
            <a:endParaRPr lang="en-US"/>
          </a:p>
        </p:txBody>
      </p:sp>
    </p:spTree>
    <p:extLst>
      <p:ext uri="{BB962C8B-B14F-4D97-AF65-F5344CB8AC3E}">
        <p14:creationId xmlns:p14="http://schemas.microsoft.com/office/powerpoint/2010/main" val="2160791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Package Vulnerabilities</a:t>
            </a:r>
          </a:p>
          <a:p>
            <a:pPr lvl="0"/>
            <a:r>
              <a:rPr lang="en-US" sz="1200" dirty="0"/>
              <a:t>3</a:t>
            </a:r>
            <a:r>
              <a:rPr lang="en-US" sz="1200" baseline="30000" dirty="0"/>
              <a:t>rd</a:t>
            </a:r>
            <a:r>
              <a:rPr lang="en-US" sz="1200" dirty="0"/>
              <a:t> party software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 enforcement on Security &amp; Best Practices</a:t>
            </a:r>
          </a:p>
          <a:p>
            <a:pPr lvl="0"/>
            <a:r>
              <a:rPr lang="en-US" sz="1200" dirty="0"/>
              <a:t>Behavior Monitoring</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20</a:t>
            </a:fld>
            <a:endParaRPr lang="en-US"/>
          </a:p>
        </p:txBody>
      </p:sp>
    </p:spTree>
    <p:extLst>
      <p:ext uri="{BB962C8B-B14F-4D97-AF65-F5344CB8AC3E}">
        <p14:creationId xmlns:p14="http://schemas.microsoft.com/office/powerpoint/2010/main" val="380710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lanscape is huge</a:t>
            </a:r>
          </a:p>
          <a:p>
            <a:r>
              <a:rPr lang="en-DK" dirty="0"/>
              <a:t>There is always a new ServiceMesh option worth investigating</a:t>
            </a:r>
          </a:p>
        </p:txBody>
      </p:sp>
      <p:sp>
        <p:nvSpPr>
          <p:cNvPr id="4" name="Slide Number Placeholder 3"/>
          <p:cNvSpPr>
            <a:spLocks noGrp="1"/>
          </p:cNvSpPr>
          <p:nvPr>
            <p:ph type="sldNum" sz="quarter" idx="5"/>
          </p:nvPr>
        </p:nvSpPr>
        <p:spPr/>
        <p:txBody>
          <a:bodyPr/>
          <a:lstStyle/>
          <a:p>
            <a:fld id="{DF4A96AA-DC2A-4440-899E-0B91115E7C46}" type="slidenum">
              <a:rPr lang="en-US" smtClean="0"/>
              <a:t>22</a:t>
            </a:fld>
            <a:endParaRPr lang="en-US"/>
          </a:p>
        </p:txBody>
      </p:sp>
    </p:spTree>
    <p:extLst>
      <p:ext uri="{BB962C8B-B14F-4D97-AF65-F5344CB8AC3E}">
        <p14:creationId xmlns:p14="http://schemas.microsoft.com/office/powerpoint/2010/main" val="448471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Did I forget to mention the cloud providers? </a:t>
            </a:r>
          </a:p>
          <a:p>
            <a:r>
              <a:rPr lang="en-DK" dirty="0"/>
              <a:t>AWS lamda/S3/RDS</a:t>
            </a:r>
          </a:p>
          <a:p>
            <a:r>
              <a:rPr lang="en-DK" dirty="0"/>
              <a:t>Azure purview/managed instance/frontdoor</a:t>
            </a:r>
          </a:p>
          <a:p>
            <a:r>
              <a:rPr lang="en-DK" dirty="0"/>
              <a:t>Google BigQuery</a:t>
            </a:r>
          </a:p>
        </p:txBody>
      </p:sp>
      <p:sp>
        <p:nvSpPr>
          <p:cNvPr id="4" name="Slide Number Placeholder 3"/>
          <p:cNvSpPr>
            <a:spLocks noGrp="1"/>
          </p:cNvSpPr>
          <p:nvPr>
            <p:ph type="sldNum" sz="quarter" idx="5"/>
          </p:nvPr>
        </p:nvSpPr>
        <p:spPr/>
        <p:txBody>
          <a:bodyPr/>
          <a:lstStyle/>
          <a:p>
            <a:fld id="{DF4A96AA-DC2A-4440-899E-0B91115E7C46}" type="slidenum">
              <a:rPr lang="en-US" smtClean="0"/>
              <a:t>23</a:t>
            </a:fld>
            <a:endParaRPr lang="en-US"/>
          </a:p>
        </p:txBody>
      </p:sp>
    </p:spTree>
    <p:extLst>
      <p:ext uri="{BB962C8B-B14F-4D97-AF65-F5344CB8AC3E}">
        <p14:creationId xmlns:p14="http://schemas.microsoft.com/office/powerpoint/2010/main" val="112322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26</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27</a:t>
            </a:fld>
            <a:endParaRPr lang="en-US"/>
          </a:p>
        </p:txBody>
      </p:sp>
    </p:spTree>
    <p:extLst>
      <p:ext uri="{BB962C8B-B14F-4D97-AF65-F5344CB8AC3E}">
        <p14:creationId xmlns:p14="http://schemas.microsoft.com/office/powerpoint/2010/main" val="3360955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Ask developers to figure out all these requirement is not sustained</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2561409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We need to Build-in security to support all</a:t>
            </a:r>
          </a:p>
          <a:p>
            <a:pPr lvl="0"/>
            <a:endParaRPr lang="en-US" sz="1200"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284650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31</a:t>
            </a:fld>
            <a:endParaRPr lang="en-US"/>
          </a:p>
        </p:txBody>
      </p:sp>
    </p:spTree>
    <p:extLst>
      <p:ext uri="{BB962C8B-B14F-4D97-AF65-F5344CB8AC3E}">
        <p14:creationId xmlns:p14="http://schemas.microsoft.com/office/powerpoint/2010/main" val="1911997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1084498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Exam test coverage and code quality</a:t>
            </a:r>
          </a:p>
          <a:p>
            <a:pPr lvl="0"/>
            <a:r>
              <a:rPr lang="en-US" sz="1200" dirty="0"/>
              <a:t>Package Vulnerabilities</a:t>
            </a:r>
          </a:p>
          <a:p>
            <a:pPr lvl="0"/>
            <a:r>
              <a:rPr lang="en-US" sz="1200" dirty="0"/>
              <a:t>3</a:t>
            </a:r>
            <a:r>
              <a:rPr lang="en-US" sz="1200" baseline="30000" dirty="0"/>
              <a:t>rd</a:t>
            </a:r>
            <a:r>
              <a:rPr lang="en-US" sz="1200" dirty="0"/>
              <a:t> party software License</a:t>
            </a:r>
          </a:p>
          <a:p>
            <a:pPr lvl="0"/>
            <a:r>
              <a:rPr lang="en-US" sz="1200" dirty="0"/>
              <a:t>Artifact Integrity</a:t>
            </a:r>
          </a:p>
          <a:p>
            <a:pPr lvl="0"/>
            <a:r>
              <a:rPr lang="en-US" sz="1200" dirty="0"/>
              <a:t>Change Process</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33</a:t>
            </a:fld>
            <a:endParaRPr lang="en-US"/>
          </a:p>
        </p:txBody>
      </p:sp>
    </p:spTree>
    <p:extLst>
      <p:ext uri="{BB962C8B-B14F-4D97-AF65-F5344CB8AC3E}">
        <p14:creationId xmlns:p14="http://schemas.microsoft.com/office/powerpoint/2010/main" val="268533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That’s still a lot to learn – I don’t even recognize all the icons</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288332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288640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b="1" dirty="0"/>
              <a:t>Scanning source code </a:t>
            </a:r>
            <a:r>
              <a:rPr lang="en-US" dirty="0"/>
              <a:t>can’t give you the same </a:t>
            </a:r>
            <a:r>
              <a:rPr lang="en-US" b="1" dirty="0"/>
              <a:t>rich insights </a:t>
            </a:r>
            <a:r>
              <a:rPr lang="en-US" dirty="0"/>
              <a:t>you can get by </a:t>
            </a:r>
            <a:r>
              <a:rPr lang="en-US" b="1" dirty="0"/>
              <a:t>observing</a:t>
            </a:r>
            <a:r>
              <a:rPr lang="en-US" dirty="0"/>
              <a:t>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a:t>
            </a:r>
            <a:r>
              <a:rPr lang="en-US" b="1" dirty="0"/>
              <a:t>scanned</a:t>
            </a:r>
            <a:r>
              <a:rPr lang="en-US" dirty="0"/>
              <a:t>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36</a:t>
            </a:fld>
            <a:endParaRPr lang="en-US"/>
          </a:p>
        </p:txBody>
      </p:sp>
    </p:spTree>
    <p:extLst>
      <p:ext uri="{BB962C8B-B14F-4D97-AF65-F5344CB8AC3E}">
        <p14:creationId xmlns:p14="http://schemas.microsoft.com/office/powerpoint/2010/main" val="221659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37</a:t>
            </a:fld>
            <a:endParaRPr lang="en-US"/>
          </a:p>
        </p:txBody>
      </p:sp>
    </p:spTree>
    <p:extLst>
      <p:ext uri="{BB962C8B-B14F-4D97-AF65-F5344CB8AC3E}">
        <p14:creationId xmlns:p14="http://schemas.microsoft.com/office/powerpoint/2010/main" val="3864285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Fear not. Ta ta -&gt; IDP is what you need</a:t>
            </a:r>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371227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Automation: scripting and/or operator</a:t>
            </a:r>
          </a:p>
        </p:txBody>
      </p:sp>
      <p:sp>
        <p:nvSpPr>
          <p:cNvPr id="4" name="Slide Number Placeholder 3"/>
          <p:cNvSpPr>
            <a:spLocks noGrp="1"/>
          </p:cNvSpPr>
          <p:nvPr>
            <p:ph type="sldNum" sz="quarter" idx="5"/>
          </p:nvPr>
        </p:nvSpPr>
        <p:spPr/>
        <p:txBody>
          <a:bodyPr/>
          <a:lstStyle/>
          <a:p>
            <a:fld id="{DF4A96AA-DC2A-4440-899E-0B91115E7C46}" type="slidenum">
              <a:rPr lang="en-US" smtClean="0"/>
              <a:t>41</a:t>
            </a:fld>
            <a:endParaRPr lang="en-US"/>
          </a:p>
        </p:txBody>
      </p:sp>
    </p:spTree>
    <p:extLst>
      <p:ext uri="{BB962C8B-B14F-4D97-AF65-F5344CB8AC3E}">
        <p14:creationId xmlns:p14="http://schemas.microsoft.com/office/powerpoint/2010/main" val="657723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“DevOps and Platform Engineering are NOT about fancy tools or shiny pipelines. They’re about EMPOWERING developers to deliver business value—FASTER, SAFER, and EASIER.”</a:t>
            </a:r>
            <a:endParaRPr lang="en-GB" dirty="0"/>
          </a:p>
          <a:p>
            <a:r>
              <a:rPr lang="en-GB" b="1" dirty="0"/>
              <a:t>Key Points (with Icons):</a:t>
            </a:r>
          </a:p>
          <a:p>
            <a:pPr>
              <a:buFont typeface="+mj-lt"/>
              <a:buAutoNum type="arabicPeriod"/>
            </a:pPr>
            <a:r>
              <a:rPr lang="en-DK" b="1" dirty="0"/>
              <a:t>🚫 </a:t>
            </a:r>
            <a:r>
              <a:rPr lang="en-GB" b="1" dirty="0"/>
              <a:t>No Vanity Projects</a:t>
            </a:r>
            <a:r>
              <a:rPr lang="en-GB" dirty="0"/>
              <a:t>: Don’t build pipelines or platforms that look cool but do nothing.</a:t>
            </a:r>
          </a:p>
          <a:p>
            <a:pPr>
              <a:buFont typeface="+mj-lt"/>
              <a:buAutoNum type="arabicPeriod"/>
            </a:pPr>
            <a:r>
              <a:rPr lang="en-DK" b="1" dirty="0"/>
              <a:t>💡 </a:t>
            </a:r>
            <a:r>
              <a:rPr lang="en-GB" b="1" dirty="0"/>
              <a:t>Focus on Value</a:t>
            </a:r>
            <a:r>
              <a:rPr lang="en-GB" dirty="0"/>
              <a:t>: Everything you build should reduce friction for developers.</a:t>
            </a:r>
          </a:p>
          <a:p>
            <a:pPr>
              <a:buFont typeface="+mj-lt"/>
              <a:buAutoNum type="arabicPeriod"/>
            </a:pPr>
            <a:r>
              <a:rPr lang="en-DK" b="1" dirty="0"/>
              <a:t>🏃‍♂️ </a:t>
            </a:r>
            <a:r>
              <a:rPr lang="en-GB" b="1" dirty="0"/>
              <a:t>Make It Faster</a:t>
            </a:r>
            <a:r>
              <a:rPr lang="en-GB" dirty="0"/>
              <a:t>: Speed up delivery without compromising quality.</a:t>
            </a:r>
          </a:p>
          <a:p>
            <a:pPr>
              <a:buFont typeface="+mj-lt"/>
              <a:buAutoNum type="arabicPeriod"/>
            </a:pPr>
            <a:r>
              <a:rPr lang="en-DK" b="1" dirty="0"/>
              <a:t>🛡️ </a:t>
            </a:r>
            <a:r>
              <a:rPr lang="en-GB" b="1" dirty="0"/>
              <a:t>Make It Safer</a:t>
            </a:r>
            <a:r>
              <a:rPr lang="en-GB" dirty="0"/>
              <a:t>: Ensure every change is secure and reliable.</a:t>
            </a:r>
          </a:p>
          <a:p>
            <a:pPr>
              <a:buFont typeface="+mj-lt"/>
              <a:buAutoNum type="arabicPeriod"/>
            </a:pPr>
            <a:r>
              <a:rPr lang="en-DK" b="1" dirty="0"/>
              <a:t>🛠️ </a:t>
            </a:r>
            <a:r>
              <a:rPr lang="en-GB" b="1" dirty="0"/>
              <a:t>Make It Easier</a:t>
            </a:r>
            <a:r>
              <a:rPr lang="en-GB" dirty="0"/>
              <a:t>: Simplify the developer’s experience, not complicate it.</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43</a:t>
            </a:fld>
            <a:endParaRPr lang="en-US"/>
          </a:p>
        </p:txBody>
      </p:sp>
    </p:spTree>
    <p:extLst>
      <p:ext uri="{BB962C8B-B14F-4D97-AF65-F5344CB8AC3E}">
        <p14:creationId xmlns:p14="http://schemas.microsoft.com/office/powerpoint/2010/main" val="3738558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44</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r>
              <a:rPr lang="en-DK" dirty="0"/>
              <a:t>I would not trust my mom to restart my computer.</a:t>
            </a:r>
          </a:p>
          <a:p>
            <a:endParaRPr lang="en-DK" dirty="0"/>
          </a:p>
          <a:p>
            <a:r>
              <a:rPr lang="en-DK" dirty="0"/>
              <a:t>But we are here to talk about building trust in financial institution today..</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Worry about the last 4% - where do you save the cash</a:t>
            </a:r>
          </a:p>
        </p:txBody>
      </p:sp>
      <p:sp>
        <p:nvSpPr>
          <p:cNvPr id="4" name="Slide Number Placeholder 3"/>
          <p:cNvSpPr>
            <a:spLocks noGrp="1"/>
          </p:cNvSpPr>
          <p:nvPr>
            <p:ph type="sldNum" sz="quarter" idx="5"/>
          </p:nvPr>
        </p:nvSpPr>
        <p:spPr/>
        <p:txBody>
          <a:bodyPr/>
          <a:lstStyle/>
          <a:p>
            <a:fld id="{DF4A96AA-DC2A-4440-899E-0B91115E7C46}" type="slidenum">
              <a:rPr lang="en-US" smtClean="0"/>
              <a:t>10</a:t>
            </a:fld>
            <a:endParaRPr lang="en-US"/>
          </a:p>
        </p:txBody>
      </p:sp>
    </p:spTree>
    <p:extLst>
      <p:ext uri="{BB962C8B-B14F-4D97-AF65-F5344CB8AC3E}">
        <p14:creationId xmlns:p14="http://schemas.microsoft.com/office/powerpoint/2010/main" val="31019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The most desired features are all security related - not financial guidance! Protect my identity first then we talk.</a:t>
            </a:r>
          </a:p>
        </p:txBody>
      </p:sp>
      <p:sp>
        <p:nvSpPr>
          <p:cNvPr id="4" name="Slide Number Placeholder 3"/>
          <p:cNvSpPr>
            <a:spLocks noGrp="1"/>
          </p:cNvSpPr>
          <p:nvPr>
            <p:ph type="sldNum" sz="quarter" idx="5"/>
          </p:nvPr>
        </p:nvSpPr>
        <p:spPr/>
        <p:txBody>
          <a:bodyPr/>
          <a:lstStyle/>
          <a:p>
            <a:fld id="{DF4A96AA-DC2A-4440-899E-0B91115E7C46}" type="slidenum">
              <a:rPr lang="en-US" smtClean="0"/>
              <a:t>11</a:t>
            </a:fld>
            <a:endParaRPr lang="en-US"/>
          </a:p>
        </p:txBody>
      </p:sp>
    </p:spTree>
    <p:extLst>
      <p:ext uri="{BB962C8B-B14F-4D97-AF65-F5344CB8AC3E}">
        <p14:creationId xmlns:p14="http://schemas.microsoft.com/office/powerpoint/2010/main" val="132909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r>
              <a:rPr lang="da-DK" dirty="0"/>
              <a:t>!</a:t>
            </a:r>
          </a:p>
          <a:p>
            <a:endParaRPr lang="da-DK" dirty="0"/>
          </a:p>
        </p:txBody>
      </p:sp>
      <p:sp>
        <p:nvSpPr>
          <p:cNvPr id="4" name="Slide Number Placeholder 3"/>
          <p:cNvSpPr>
            <a:spLocks noGrp="1"/>
          </p:cNvSpPr>
          <p:nvPr>
            <p:ph type="sldNum" sz="quarter" idx="5"/>
          </p:nvPr>
        </p:nvSpPr>
        <p:spPr/>
        <p:txBody>
          <a:bodyPr/>
          <a:lstStyle/>
          <a:p>
            <a:fld id="{DF4A96AA-DC2A-4440-899E-0B91115E7C46}" type="slidenum">
              <a:rPr lang="en-US" smtClean="0"/>
              <a:t>12</a:t>
            </a:fld>
            <a:endParaRPr lang="en-US"/>
          </a:p>
        </p:txBody>
      </p:sp>
    </p:spTree>
    <p:extLst>
      <p:ext uri="{BB962C8B-B14F-4D97-AF65-F5344CB8AC3E}">
        <p14:creationId xmlns:p14="http://schemas.microsoft.com/office/powerpoint/2010/main" val="227919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 September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 September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 September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 September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 September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 September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 September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 September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 September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 September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 September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 September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 September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 September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 September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 September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 September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 September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 September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 September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 September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 September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 September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 September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9/2/24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9/2/24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 September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jpeg"/><Relationship Id="rId5" Type="http://schemas.microsoft.com/office/2007/relationships/hdphoto" Target="../media/hdphoto1.wdp"/><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45.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5.xml"/><Relationship Id="rId16" Type="http://schemas.openxmlformats.org/officeDocument/2006/relationships/image" Target="../media/image79.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79.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svg"/><Relationship Id="rId19"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86.png"/><Relationship Id="rId18" Type="http://schemas.openxmlformats.org/officeDocument/2006/relationships/image" Target="../media/image77.png"/><Relationship Id="rId3" Type="http://schemas.openxmlformats.org/officeDocument/2006/relationships/image" Target="../media/image66.png"/><Relationship Id="rId21" Type="http://schemas.openxmlformats.org/officeDocument/2006/relationships/image" Target="../media/image80.png"/><Relationship Id="rId7" Type="http://schemas.openxmlformats.org/officeDocument/2006/relationships/image" Target="../media/image70.png"/><Relationship Id="rId12" Type="http://schemas.openxmlformats.org/officeDocument/2006/relationships/image" Target="../media/image85.svg"/><Relationship Id="rId17" Type="http://schemas.openxmlformats.org/officeDocument/2006/relationships/image" Target="../media/image76.png"/><Relationship Id="rId2" Type="http://schemas.openxmlformats.org/officeDocument/2006/relationships/notesSlide" Target="../notesSlides/notesSlide17.xml"/><Relationship Id="rId16" Type="http://schemas.openxmlformats.org/officeDocument/2006/relationships/image" Target="../media/image89.svg"/><Relationship Id="rId20" Type="http://schemas.openxmlformats.org/officeDocument/2006/relationships/image" Target="../media/image91.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84.png"/><Relationship Id="rId5" Type="http://schemas.openxmlformats.org/officeDocument/2006/relationships/image" Target="../media/image68.png"/><Relationship Id="rId15" Type="http://schemas.openxmlformats.org/officeDocument/2006/relationships/image" Target="../media/image88.png"/><Relationship Id="rId23" Type="http://schemas.openxmlformats.org/officeDocument/2006/relationships/image" Target="../media/image45.png"/><Relationship Id="rId10" Type="http://schemas.openxmlformats.org/officeDocument/2006/relationships/image" Target="../media/image83.svg"/><Relationship Id="rId19" Type="http://schemas.openxmlformats.org/officeDocument/2006/relationships/image" Target="../media/image90.png"/><Relationship Id="rId4" Type="http://schemas.openxmlformats.org/officeDocument/2006/relationships/image" Target="../media/image6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81.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97.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101.png"/><Relationship Id="rId4" Type="http://schemas.openxmlformats.org/officeDocument/2006/relationships/image" Target="../media/image100.jpeg"/></Relationships>
</file>

<file path=ppt/slides/_rels/slide29.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23.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24.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2" Type="http://schemas.openxmlformats.org/officeDocument/2006/relationships/notesSlide" Target="../notesSlides/notesSlide25.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45.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45.png"/><Relationship Id="rId2" Type="http://schemas.openxmlformats.org/officeDocument/2006/relationships/notesSlide" Target="../notesSlides/notesSlide26.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10.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s>
</file>

<file path=ppt/slides/_rels/slide3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2.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13.png"/><Relationship Id="rId2" Type="http://schemas.openxmlformats.org/officeDocument/2006/relationships/notesSlide" Target="../notesSlides/notesSlide27.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12.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11.png"/><Relationship Id="rId28"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14.jpeg"/></Relationships>
</file>

<file path=ppt/slides/_rels/slide34.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 Type="http://schemas.openxmlformats.org/officeDocument/2006/relationships/image" Target="../media/image66.png"/><Relationship Id="rId21" Type="http://schemas.openxmlformats.org/officeDocument/2006/relationships/image" Target="../media/image84.png"/><Relationship Id="rId34"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2" Type="http://schemas.openxmlformats.org/officeDocument/2006/relationships/notesSlide" Target="../notesSlides/notesSlide28.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8" Type="http://schemas.openxmlformats.org/officeDocument/2006/relationships/image" Target="../media/image71.svg"/></Relationships>
</file>

<file path=ppt/slides/_rels/slide35.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84.png"/><Relationship Id="rId34" Type="http://schemas.openxmlformats.org/officeDocument/2006/relationships/image" Target="../media/image113.png"/><Relationship Id="rId42" Type="http://schemas.openxmlformats.org/officeDocument/2006/relationships/image" Target="../media/image121.svg"/><Relationship Id="rId7" Type="http://schemas.openxmlformats.org/officeDocument/2006/relationships/image" Target="../media/image70.png"/><Relationship Id="rId2" Type="http://schemas.openxmlformats.org/officeDocument/2006/relationships/notesSlide" Target="../notesSlides/notesSlide29.xml"/><Relationship Id="rId16" Type="http://schemas.openxmlformats.org/officeDocument/2006/relationships/image" Target="../media/image79.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svg"/><Relationship Id="rId45" Type="http://schemas.openxmlformats.org/officeDocument/2006/relationships/image" Target="../media/image45.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4" Type="http://schemas.openxmlformats.org/officeDocument/2006/relationships/image" Target="../media/image12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43" Type="http://schemas.openxmlformats.org/officeDocument/2006/relationships/image" Target="../media/image122.png"/><Relationship Id="rId8" Type="http://schemas.openxmlformats.org/officeDocument/2006/relationships/image" Target="../media/image71.svg"/><Relationship Id="rId3" Type="http://schemas.openxmlformats.org/officeDocument/2006/relationships/image" Target="../media/image66.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svg"/><Relationship Id="rId20" Type="http://schemas.openxmlformats.org/officeDocument/2006/relationships/image" Target="../media/image83.svg"/><Relationship Id="rId41" Type="http://schemas.openxmlformats.org/officeDocument/2006/relationships/image" Target="../media/image120.png"/></Relationships>
</file>

<file path=ppt/slides/_rels/slide36.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39" Type="http://schemas.openxmlformats.org/officeDocument/2006/relationships/image" Target="../media/image127.png"/><Relationship Id="rId21" Type="http://schemas.openxmlformats.org/officeDocument/2006/relationships/image" Target="../media/image84.png"/><Relationship Id="rId34" Type="http://schemas.openxmlformats.org/officeDocument/2006/relationships/image" Target="../media/image113.png"/><Relationship Id="rId42" Type="http://schemas.openxmlformats.org/officeDocument/2006/relationships/image" Target="../media/image130.svg"/><Relationship Id="rId7" Type="http://schemas.openxmlformats.org/officeDocument/2006/relationships/image" Target="../media/image70.png"/><Relationship Id="rId2" Type="http://schemas.openxmlformats.org/officeDocument/2006/relationships/notesSlide" Target="../notesSlides/notesSlide30.xml"/><Relationship Id="rId16" Type="http://schemas.openxmlformats.org/officeDocument/2006/relationships/image" Target="../media/image79.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25.png"/><Relationship Id="rId40" Type="http://schemas.openxmlformats.org/officeDocument/2006/relationships/image" Target="../media/image128.svg"/><Relationship Id="rId45" Type="http://schemas.openxmlformats.org/officeDocument/2006/relationships/image" Target="../media/image45.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24.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4" Type="http://schemas.openxmlformats.org/officeDocument/2006/relationships/image" Target="../media/image132.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43" Type="http://schemas.openxmlformats.org/officeDocument/2006/relationships/image" Target="../media/image131.png"/><Relationship Id="rId8" Type="http://schemas.openxmlformats.org/officeDocument/2006/relationships/image" Target="../media/image71.svg"/><Relationship Id="rId3" Type="http://schemas.openxmlformats.org/officeDocument/2006/relationships/image" Target="../media/image66.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26.svg"/><Relationship Id="rId20" Type="http://schemas.openxmlformats.org/officeDocument/2006/relationships/image" Target="../media/image83.svg"/><Relationship Id="rId41"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svg"/><Relationship Id="rId26" Type="http://schemas.openxmlformats.org/officeDocument/2006/relationships/image" Target="../media/image105.png"/><Relationship Id="rId21" Type="http://schemas.openxmlformats.org/officeDocument/2006/relationships/image" Target="../media/image84.png"/><Relationship Id="rId34"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35.jpeg"/><Relationship Id="rId2" Type="http://schemas.openxmlformats.org/officeDocument/2006/relationships/notesSlide" Target="../notesSlides/notesSlide32.xml"/><Relationship Id="rId16" Type="http://schemas.openxmlformats.org/officeDocument/2006/relationships/image" Target="../media/image79.svg"/><Relationship Id="rId20" Type="http://schemas.openxmlformats.org/officeDocument/2006/relationships/image" Target="../media/image83.svg"/><Relationship Id="rId29"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34.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45.png"/><Relationship Id="rId10" Type="http://schemas.openxmlformats.org/officeDocument/2006/relationships/image" Target="../media/image73.svg"/><Relationship Id="rId19" Type="http://schemas.openxmlformats.org/officeDocument/2006/relationships/image" Target="../media/image82.png"/><Relationship Id="rId31" Type="http://schemas.openxmlformats.org/officeDocument/2006/relationships/image" Target="../media/image110.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sv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jpeg"/><Relationship Id="rId8" Type="http://schemas.openxmlformats.org/officeDocument/2006/relationships/image" Target="../media/image71.svg"/><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7.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svg"/><Relationship Id="rId7" Type="http://schemas.openxmlformats.org/officeDocument/2006/relationships/image" Target="../media/image143.svg"/><Relationship Id="rId2" Type="http://schemas.openxmlformats.org/officeDocument/2006/relationships/image" Target="../media/image138.png"/><Relationship Id="rId1" Type="http://schemas.openxmlformats.org/officeDocument/2006/relationships/slideLayout" Target="../slideLayouts/slideLayout14.xml"/><Relationship Id="rId6" Type="http://schemas.openxmlformats.org/officeDocument/2006/relationships/image" Target="../media/image142.png"/><Relationship Id="rId5" Type="http://schemas.openxmlformats.org/officeDocument/2006/relationships/image" Target="../media/image141.sv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svg"/></Relationships>
</file>

<file path=ppt/slides/_rels/slide43.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jpeg"/><Relationship Id="rId7"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jpeg"/></Relationships>
</file>

<file path=ppt/slides/_rels/slide4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10</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11</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43" name="Rectangle 133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5" name="Rectangle 133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7" name="Rectangle 133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9" name="Rectangle 133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21"/>
          <a:stretch/>
        </p:blipFill>
        <p:spPr bwMode="auto">
          <a:xfrm>
            <a:off x="179882" y="311046"/>
            <a:ext cx="11832236" cy="62359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ue and black logo&#10;&#10;Description automatically generated">
            <a:extLst>
              <a:ext uri="{FF2B5EF4-FFF2-40B4-BE49-F238E27FC236}">
                <a16:creationId xmlns:a16="http://schemas.microsoft.com/office/drawing/2014/main" id="{449105A7-64F5-C97A-D262-1941BC9C58D2}"/>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4888" y="456344"/>
            <a:ext cx="998119" cy="432000"/>
          </a:xfrm>
          <a:prstGeom prst="rect">
            <a:avLst/>
          </a:prstGeom>
        </p:spPr>
      </p:pic>
      <p:pic>
        <p:nvPicPr>
          <p:cNvPr id="5122" name="Picture 2" descr="Platform engineering is not just for devs! - RackN">
            <a:extLst>
              <a:ext uri="{FF2B5EF4-FFF2-40B4-BE49-F238E27FC236}">
                <a16:creationId xmlns:a16="http://schemas.microsoft.com/office/drawing/2014/main" id="{5DA36369-D106-17AC-50CC-ACEB543695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84" r="3489"/>
          <a:stretch/>
        </p:blipFill>
        <p:spPr bwMode="auto">
          <a:xfrm>
            <a:off x="0" y="0"/>
            <a:ext cx="121912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3002321632"/>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15</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7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3" name="Footer Placeholder 13">
            <a:extLst>
              <a:ext uri="{FF2B5EF4-FFF2-40B4-BE49-F238E27FC236}">
                <a16:creationId xmlns:a16="http://schemas.microsoft.com/office/drawing/2014/main" id="{210C63BE-0FF6-DA31-EF1D-4DE4A87AE94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AB74394C-18C8-5573-B66D-6FB8C58953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0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3" name="Down Arrow 2">
            <a:extLst>
              <a:ext uri="{FF2B5EF4-FFF2-40B4-BE49-F238E27FC236}">
                <a16:creationId xmlns:a16="http://schemas.microsoft.com/office/drawing/2014/main" id="{62EF6A78-3FFD-C0D2-1509-C6F248276F48}"/>
              </a:ext>
            </a:extLst>
          </p:cNvPr>
          <p:cNvSpPr/>
          <p:nvPr/>
        </p:nvSpPr>
        <p:spPr>
          <a:xfrm>
            <a:off x="2590957" y="1062952"/>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4" name="Graphic 43" descr="Clipboard Badge with solid fill">
            <a:extLst>
              <a:ext uri="{FF2B5EF4-FFF2-40B4-BE49-F238E27FC236}">
                <a16:creationId xmlns:a16="http://schemas.microsoft.com/office/drawing/2014/main" id="{200B03AF-F9AD-55A2-9E4C-80080ED130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5" name="Graphic 44" descr="Clipboard Mixed with solid fill">
            <a:extLst>
              <a:ext uri="{FF2B5EF4-FFF2-40B4-BE49-F238E27FC236}">
                <a16:creationId xmlns:a16="http://schemas.microsoft.com/office/drawing/2014/main" id="{33CD7588-3664-FE39-7A01-3154F90801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46" name="Picture 2" descr="License Icon #320473 - Free Icons Library">
            <a:extLst>
              <a:ext uri="{FF2B5EF4-FFF2-40B4-BE49-F238E27FC236}">
                <a16:creationId xmlns:a16="http://schemas.microsoft.com/office/drawing/2014/main" id="{A6D8A93C-6820-70AB-AE19-04947C819829}"/>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Vulnerabilidad - Iconos gratis de seguridad">
            <a:extLst>
              <a:ext uri="{FF2B5EF4-FFF2-40B4-BE49-F238E27FC236}">
                <a16:creationId xmlns:a16="http://schemas.microsoft.com/office/drawing/2014/main" id="{62034EA8-FA34-547A-C99D-A01E97D12D25}"/>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732858AD-34DE-17E5-643C-E351148AEF7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71C80E7A-A00B-952B-7F56-37EFF016E04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5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sp>
        <p:nvSpPr>
          <p:cNvPr id="15" name="Down Arrow 14">
            <a:extLst>
              <a:ext uri="{FF2B5EF4-FFF2-40B4-BE49-F238E27FC236}">
                <a16:creationId xmlns:a16="http://schemas.microsoft.com/office/drawing/2014/main" id="{6A0DE673-74CD-CF03-E958-8BF9C520C35E}"/>
              </a:ext>
            </a:extLst>
          </p:cNvPr>
          <p:cNvSpPr/>
          <p:nvPr/>
        </p:nvSpPr>
        <p:spPr>
          <a:xfrm>
            <a:off x="5539757"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sp>
        <p:nvSpPr>
          <p:cNvPr id="3" name="Footer Placeholder 13">
            <a:extLst>
              <a:ext uri="{FF2B5EF4-FFF2-40B4-BE49-F238E27FC236}">
                <a16:creationId xmlns:a16="http://schemas.microsoft.com/office/drawing/2014/main" id="{D72CB95F-BF5F-032B-CE81-63264EEC93E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8008BF56-E664-8412-F37D-C8F050659B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7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sp>
        <p:nvSpPr>
          <p:cNvPr id="3" name="Down Arrow 2">
            <a:extLst>
              <a:ext uri="{FF2B5EF4-FFF2-40B4-BE49-F238E27FC236}">
                <a16:creationId xmlns:a16="http://schemas.microsoft.com/office/drawing/2014/main" id="{F9E861DB-13E7-9BA0-408E-B0F878787BC8}"/>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5" name="Footer Placeholder 13">
            <a:extLst>
              <a:ext uri="{FF2B5EF4-FFF2-40B4-BE49-F238E27FC236}">
                <a16:creationId xmlns:a16="http://schemas.microsoft.com/office/drawing/2014/main" id="{AFC31C22-406F-7BA5-2808-4EA298426B4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10BC2525-9E6D-13DF-5C3A-4AEFA7A441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2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sp>
        <p:nvSpPr>
          <p:cNvPr id="15" name="Down Arrow 14">
            <a:extLst>
              <a:ext uri="{FF2B5EF4-FFF2-40B4-BE49-F238E27FC236}">
                <a16:creationId xmlns:a16="http://schemas.microsoft.com/office/drawing/2014/main" id="{E99FE79B-01CF-B677-3E53-BD18C5231D20}"/>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3" name="Graphic 42" descr="Security camera with solid fill">
            <a:extLst>
              <a:ext uri="{FF2B5EF4-FFF2-40B4-BE49-F238E27FC236}">
                <a16:creationId xmlns:a16="http://schemas.microsoft.com/office/drawing/2014/main" id="{0D8055D2-DDFB-43FB-FC1E-BF792C3FC8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9557" y="58034"/>
            <a:ext cx="914400" cy="914400"/>
          </a:xfrm>
          <a:prstGeom prst="rect">
            <a:avLst/>
          </a:prstGeom>
        </p:spPr>
      </p:pic>
      <p:pic>
        <p:nvPicPr>
          <p:cNvPr id="48" name="Graphic 47" descr="Shield Cross with solid fill">
            <a:extLst>
              <a:ext uri="{FF2B5EF4-FFF2-40B4-BE49-F238E27FC236}">
                <a16:creationId xmlns:a16="http://schemas.microsoft.com/office/drawing/2014/main" id="{B616717A-6760-45E5-B297-9291E124D6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0983" y="65548"/>
            <a:ext cx="914400" cy="914400"/>
          </a:xfrm>
          <a:prstGeom prst="rect">
            <a:avLst/>
          </a:prstGeom>
        </p:spPr>
      </p:pic>
      <p:pic>
        <p:nvPicPr>
          <p:cNvPr id="52" name="Graphic 51" descr="Clipboard Badge with solid fill">
            <a:extLst>
              <a:ext uri="{FF2B5EF4-FFF2-40B4-BE49-F238E27FC236}">
                <a16:creationId xmlns:a16="http://schemas.microsoft.com/office/drawing/2014/main" id="{F251F278-5BCA-D956-2B29-0437A635B5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84" y="63136"/>
            <a:ext cx="914400" cy="914400"/>
          </a:xfrm>
          <a:prstGeom prst="rect">
            <a:avLst/>
          </a:prstGeom>
        </p:spPr>
      </p:pic>
      <p:pic>
        <p:nvPicPr>
          <p:cNvPr id="53" name="Graphic 52" descr="Clipboard Mixed with solid fill">
            <a:extLst>
              <a:ext uri="{FF2B5EF4-FFF2-40B4-BE49-F238E27FC236}">
                <a16:creationId xmlns:a16="http://schemas.microsoft.com/office/drawing/2014/main" id="{1A8B722A-C94C-2E4B-BC90-D5A31687C6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56535" y="63136"/>
            <a:ext cx="914400" cy="914400"/>
          </a:xfrm>
          <a:prstGeom prst="rect">
            <a:avLst/>
          </a:prstGeom>
        </p:spPr>
      </p:pic>
      <p:pic>
        <p:nvPicPr>
          <p:cNvPr id="54" name="Picture 2" descr="License Icon #320473 - Free Icons Library">
            <a:extLst>
              <a:ext uri="{FF2B5EF4-FFF2-40B4-BE49-F238E27FC236}">
                <a16:creationId xmlns:a16="http://schemas.microsoft.com/office/drawing/2014/main" id="{085A07EA-FF5D-0AD9-B87C-940050366354}"/>
              </a:ext>
            </a:extLst>
          </p:cNvPr>
          <p:cNvPicPr>
            <a:picLocks noChangeAspect="1" noChangeArrowheads="1"/>
          </p:cNvPicPr>
          <p:nvPr/>
        </p:nvPicPr>
        <p:blipFill>
          <a:blip r:embed="rId1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Vulnerabilidad - Iconos gratis de seguridad">
            <a:extLst>
              <a:ext uri="{FF2B5EF4-FFF2-40B4-BE49-F238E27FC236}">
                <a16:creationId xmlns:a16="http://schemas.microsoft.com/office/drawing/2014/main" id="{7A3B83F8-6E01-F5AD-0FA0-D9DC3D4FE27C}"/>
              </a:ext>
            </a:extLst>
          </p:cNvPr>
          <p:cNvPicPr>
            <a:picLocks noChangeAspect="1" noChangeArrowheads="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descr="Cause And Effect with solid fill">
            <a:extLst>
              <a:ext uri="{FF2B5EF4-FFF2-40B4-BE49-F238E27FC236}">
                <a16:creationId xmlns:a16="http://schemas.microsoft.com/office/drawing/2014/main" id="{70A9001D-1143-47E0-6CBF-EA64F5C27E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5803" y="63136"/>
            <a:ext cx="914400" cy="914400"/>
          </a:xfrm>
          <a:prstGeom prst="rect">
            <a:avLst/>
          </a:prstGeom>
        </p:spPr>
      </p:pic>
      <p:pic>
        <p:nvPicPr>
          <p:cNvPr id="57" name="Graphic 56" descr="Box trolley with solid fill">
            <a:extLst>
              <a:ext uri="{FF2B5EF4-FFF2-40B4-BE49-F238E27FC236}">
                <a16:creationId xmlns:a16="http://schemas.microsoft.com/office/drawing/2014/main" id="{46475897-420B-AC99-7FAB-CBBC9A28CD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51229" y="26686"/>
            <a:ext cx="914400" cy="914400"/>
          </a:xfrm>
          <a:prstGeom prst="rect">
            <a:avLst/>
          </a:prstGeom>
        </p:spPr>
      </p:pic>
      <p:sp>
        <p:nvSpPr>
          <p:cNvPr id="3" name="Footer Placeholder 13">
            <a:extLst>
              <a:ext uri="{FF2B5EF4-FFF2-40B4-BE49-F238E27FC236}">
                <a16:creationId xmlns:a16="http://schemas.microsoft.com/office/drawing/2014/main" id="{6CE05B01-494C-FFC1-19DB-075914F2941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26" name="Picture 4">
            <a:extLst>
              <a:ext uri="{FF2B5EF4-FFF2-40B4-BE49-F238E27FC236}">
                <a16:creationId xmlns:a16="http://schemas.microsoft.com/office/drawing/2014/main" id="{5E016584-42E0-501A-CD56-43B84FB252F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7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21</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3"/>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4"/>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4"/>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4"/>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4"/>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23</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25</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880890" cy="3901454"/>
          </a:xfrm>
        </p:spPr>
        <p:txBody>
          <a:bodyPr vert="horz" lIns="91440" tIns="45720" rIns="91440" bIns="45720" rtlCol="0" anchor="t">
            <a:normAutofit/>
          </a:bodyPr>
          <a:lstStyle/>
          <a:p>
            <a:r>
              <a:rPr lang="en-US" sz="3200" strike="sngStrike" dirty="0" err="1"/>
              <a:t>DevSecOps</a:t>
            </a:r>
            <a:r>
              <a:rPr lang="en-US" sz="3200" strike="sngStrike" dirty="0"/>
              <a:t>?</a:t>
            </a:r>
            <a:br>
              <a:rPr lang="en-US" sz="3200" strike="sngStrike" dirty="0"/>
            </a:br>
            <a:r>
              <a:rPr lang="en-US" sz="3200" dirty="0"/>
              <a:t>Platform Engineering</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27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28</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84" y="63136"/>
            <a:ext cx="914400" cy="914400"/>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6535" y="63136"/>
            <a:ext cx="914400" cy="914400"/>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69506" y="176654"/>
            <a:ext cx="770192" cy="770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67205" y="182830"/>
            <a:ext cx="770193" cy="770193"/>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5803" y="63136"/>
            <a:ext cx="914400" cy="914400"/>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1229" y="26686"/>
            <a:ext cx="914400" cy="914400"/>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9557" y="58034"/>
            <a:ext cx="914400" cy="914400"/>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60983" y="65548"/>
            <a:ext cx="914400" cy="914400"/>
          </a:xfrm>
          <a:prstGeom prst="rect">
            <a:avLst/>
          </a:prstGeom>
        </p:spPr>
      </p:pic>
      <p:sp>
        <p:nvSpPr>
          <p:cNvPr id="3" name="Footer Placeholder 13">
            <a:extLst>
              <a:ext uri="{FF2B5EF4-FFF2-40B4-BE49-F238E27FC236}">
                <a16:creationId xmlns:a16="http://schemas.microsoft.com/office/drawing/2014/main" id="{A07DB541-8324-E457-2FC1-DC1A66F81F1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6" name="Picture 4">
            <a:extLst>
              <a:ext uri="{FF2B5EF4-FFF2-40B4-BE49-F238E27FC236}">
                <a16:creationId xmlns:a16="http://schemas.microsoft.com/office/drawing/2014/main" id="{8A46218C-156A-D6AC-50FA-D1C1937EAE2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1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51167FA1-1C05-3FD1-67A7-C025D66C927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8" name="Picture 4">
            <a:extLst>
              <a:ext uri="{FF2B5EF4-FFF2-40B4-BE49-F238E27FC236}">
                <a16:creationId xmlns:a16="http://schemas.microsoft.com/office/drawing/2014/main" id="{63EFB491-F60A-D35A-91C8-9DAE01E0E98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84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Down Arrow 46">
            <a:extLst>
              <a:ext uri="{FF2B5EF4-FFF2-40B4-BE49-F238E27FC236}">
                <a16:creationId xmlns:a16="http://schemas.microsoft.com/office/drawing/2014/main" id="{E5A16DAC-F157-CEBF-356B-EB474ED9EFFF}"/>
              </a:ext>
            </a:extLst>
          </p:cNvPr>
          <p:cNvSpPr/>
          <p:nvPr/>
        </p:nvSpPr>
        <p:spPr>
          <a:xfrm>
            <a:off x="2590957" y="1062952"/>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48456" y="110738"/>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5214524" y="275354"/>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5983249" y="118278"/>
            <a:ext cx="567708" cy="659769"/>
          </a:xfrm>
          <a:prstGeom prst="rect">
            <a:avLst/>
          </a:prstGeom>
        </p:spPr>
      </p:pic>
      <p:sp>
        <p:nvSpPr>
          <p:cNvPr id="48" name="Footer Placeholder 13">
            <a:extLst>
              <a:ext uri="{FF2B5EF4-FFF2-40B4-BE49-F238E27FC236}">
                <a16:creationId xmlns:a16="http://schemas.microsoft.com/office/drawing/2014/main" id="{5DEF07A8-4BDB-5763-02BB-CF7ED0A6B742}"/>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3" name="Picture 4">
            <a:extLst>
              <a:ext uri="{FF2B5EF4-FFF2-40B4-BE49-F238E27FC236}">
                <a16:creationId xmlns:a16="http://schemas.microsoft.com/office/drawing/2014/main" id="{65841F51-0FE1-80CD-A55A-EFCFEB919C8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6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8" name="Down Arrow 47">
            <a:extLst>
              <a:ext uri="{FF2B5EF4-FFF2-40B4-BE49-F238E27FC236}">
                <a16:creationId xmlns:a16="http://schemas.microsoft.com/office/drawing/2014/main" id="{770BD9BC-812E-A99B-610A-A852295EF831}"/>
              </a:ext>
            </a:extLst>
          </p:cNvPr>
          <p:cNvSpPr/>
          <p:nvPr/>
        </p:nvSpPr>
        <p:spPr>
          <a:xfrm>
            <a:off x="5539757"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9226" name="Picture 10" descr="Git logo and symbol, meaning, history, PNG">
            <a:extLst>
              <a:ext uri="{FF2B5EF4-FFF2-40B4-BE49-F238E27FC236}">
                <a16:creationId xmlns:a16="http://schemas.microsoft.com/office/drawing/2014/main" id="{AFC7920F-AB2A-D65F-B66B-C4A8274A669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60013" y="137139"/>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C22EF004-7375-735B-80CB-4805CFA48B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7552" t="22363" r="37730" b="19010"/>
          <a:stretch/>
        </p:blipFill>
        <p:spPr bwMode="auto">
          <a:xfrm>
            <a:off x="6265958" y="213215"/>
            <a:ext cx="557021" cy="67552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435F4E4F-8EE5-5E2D-39E2-E809CA82985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9" name="Picture 4">
            <a:extLst>
              <a:ext uri="{FF2B5EF4-FFF2-40B4-BE49-F238E27FC236}">
                <a16:creationId xmlns:a16="http://schemas.microsoft.com/office/drawing/2014/main" id="{298BA19F-04E9-073F-9176-592DC8A2D41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30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sp>
        <p:nvSpPr>
          <p:cNvPr id="47" name="Down Arrow 46">
            <a:extLst>
              <a:ext uri="{FF2B5EF4-FFF2-40B4-BE49-F238E27FC236}">
                <a16:creationId xmlns:a16="http://schemas.microsoft.com/office/drawing/2014/main" id="{3149417C-4E66-BFE3-5E14-3B5BB68654A7}"/>
              </a:ext>
            </a:extLst>
          </p:cNvPr>
          <p:cNvSpPr/>
          <p:nvPr/>
        </p:nvSpPr>
        <p:spPr>
          <a:xfrm>
            <a:off x="8612411" y="1057598"/>
            <a:ext cx="651743" cy="751149"/>
          </a:xfrm>
          <a:prstGeom prst="downArrow">
            <a:avLst/>
          </a:prstGeom>
          <a:solidFill>
            <a:srgbClr val="6BB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0" name="Picture 4">
            <a:extLst>
              <a:ext uri="{FF2B5EF4-FFF2-40B4-BE49-F238E27FC236}">
                <a16:creationId xmlns:a16="http://schemas.microsoft.com/office/drawing/2014/main" id="{BF207E24-040E-A1BB-402C-483D0A46CB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Prometheus Monitoring System Logo PNG Vector (SVG) Free Download">
            <a:extLst>
              <a:ext uri="{FF2B5EF4-FFF2-40B4-BE49-F238E27FC236}">
                <a16:creationId xmlns:a16="http://schemas.microsoft.com/office/drawing/2014/main" id="{E52C1F5D-DB3F-69A8-7279-75B4AB5041C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elastic-logo-v-full-color - DATARUS">
            <a:extLst>
              <a:ext uri="{FF2B5EF4-FFF2-40B4-BE49-F238E27FC236}">
                <a16:creationId xmlns:a16="http://schemas.microsoft.com/office/drawing/2014/main" id="{F83E3CD1-AD04-5722-5401-91610B81062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2A56B4F5-5147-80B1-86B6-075AF0E62A63}"/>
              </a:ext>
            </a:extLst>
          </p:cNvPr>
          <p:cNvPicPr>
            <a:picLocks noChangeAspect="1"/>
          </p:cNvPicPr>
          <p:nvPr/>
        </p:nvPicPr>
        <p:blipFill>
          <a:blip r:embed="rId26"/>
          <a:stretch>
            <a:fillRect/>
          </a:stretch>
        </p:blipFill>
        <p:spPr>
          <a:xfrm>
            <a:off x="10406446" y="209005"/>
            <a:ext cx="824771" cy="675527"/>
          </a:xfrm>
          <a:prstGeom prst="rect">
            <a:avLst/>
          </a:prstGeom>
        </p:spPr>
      </p:pic>
      <p:pic>
        <p:nvPicPr>
          <p:cNvPr id="10242" name="Picture 2" descr="A Kubernetes policy engine: New features in Kyverno 1.12 – 4sysops">
            <a:extLst>
              <a:ext uri="{FF2B5EF4-FFF2-40B4-BE49-F238E27FC236}">
                <a16:creationId xmlns:a16="http://schemas.microsoft.com/office/drawing/2014/main" id="{C8DD7C9B-3CF5-F6A6-3784-66D9EB0C6A0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8" name="Footer Placeholder 13">
            <a:extLst>
              <a:ext uri="{FF2B5EF4-FFF2-40B4-BE49-F238E27FC236}">
                <a16:creationId xmlns:a16="http://schemas.microsoft.com/office/drawing/2014/main" id="{7919B2CA-BA29-845C-DB45-51984451393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9" name="Picture 4">
            <a:extLst>
              <a:ext uri="{FF2B5EF4-FFF2-40B4-BE49-F238E27FC236}">
                <a16:creationId xmlns:a16="http://schemas.microsoft.com/office/drawing/2014/main" id="{FCDC3E7C-77DF-FF30-FC98-C68031B77B1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63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BD00E2F3-583A-3ECD-230A-F0C94BDD29F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1" name="Picture 4">
            <a:extLst>
              <a:ext uri="{FF2B5EF4-FFF2-40B4-BE49-F238E27FC236}">
                <a16:creationId xmlns:a16="http://schemas.microsoft.com/office/drawing/2014/main" id="{8ACF6741-B6DF-19A5-69C4-C1183157D82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16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E7DD431-10A2-DB78-447E-72F4DF2A871F}"/>
              </a:ext>
            </a:extLst>
          </p:cNvPr>
          <p:cNvSpPr/>
          <p:nvPr/>
        </p:nvSpPr>
        <p:spPr>
          <a:xfrm>
            <a:off x="4676931" y="0"/>
            <a:ext cx="7515069"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12292" name="Picture 4" descr="Swipe Left Icon #229182 - Free Icons Library">
            <a:extLst>
              <a:ext uri="{FF2B5EF4-FFF2-40B4-BE49-F238E27FC236}">
                <a16:creationId xmlns:a16="http://schemas.microsoft.com/office/drawing/2014/main" id="{C24D556E-52C2-4497-C055-26A60067B23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19561" y="2073882"/>
            <a:ext cx="3789916" cy="3789916"/>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descr="Clock with solid fill">
            <a:extLst>
              <a:ext uri="{FF2B5EF4-FFF2-40B4-BE49-F238E27FC236}">
                <a16:creationId xmlns:a16="http://schemas.microsoft.com/office/drawing/2014/main" id="{5EEBA273-22B1-F735-43A4-699E7353030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182711" y="991768"/>
            <a:ext cx="914400" cy="914400"/>
          </a:xfrm>
          <a:prstGeom prst="rect">
            <a:avLst/>
          </a:prstGeom>
        </p:spPr>
      </p:pic>
      <p:pic>
        <p:nvPicPr>
          <p:cNvPr id="62" name="Graphic 61" descr="Shield Tick with solid fill">
            <a:extLst>
              <a:ext uri="{FF2B5EF4-FFF2-40B4-BE49-F238E27FC236}">
                <a16:creationId xmlns:a16="http://schemas.microsoft.com/office/drawing/2014/main" id="{78B8F530-FC4E-FD0B-BA4F-EAF7FB10C1C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351283" y="999120"/>
            <a:ext cx="914400" cy="914400"/>
          </a:xfrm>
          <a:prstGeom prst="rect">
            <a:avLst/>
          </a:prstGeom>
        </p:spPr>
      </p:pic>
      <p:pic>
        <p:nvPicPr>
          <p:cNvPr id="63" name="Graphic 62" descr="Dollar with solid fill">
            <a:extLst>
              <a:ext uri="{FF2B5EF4-FFF2-40B4-BE49-F238E27FC236}">
                <a16:creationId xmlns:a16="http://schemas.microsoft.com/office/drawing/2014/main" id="{8B295C38-CDB3-66F5-9D6C-95BE732C4F8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362818" y="991768"/>
            <a:ext cx="914400" cy="914400"/>
          </a:xfrm>
          <a:prstGeom prst="rect">
            <a:avLst/>
          </a:prstGeom>
        </p:spPr>
      </p:pic>
      <p:pic>
        <p:nvPicPr>
          <p:cNvPr id="1024" name="Graphic 1023" descr="Smiling face with solid fill with solid fill">
            <a:extLst>
              <a:ext uri="{FF2B5EF4-FFF2-40B4-BE49-F238E27FC236}">
                <a16:creationId xmlns:a16="http://schemas.microsoft.com/office/drawing/2014/main" id="{17D4B0F3-2424-75C0-7B5E-F640C676BF3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402100" y="999120"/>
            <a:ext cx="914400" cy="914400"/>
          </a:xfrm>
          <a:prstGeom prst="rect">
            <a:avLst/>
          </a:prstGeom>
        </p:spPr>
      </p:pic>
      <p:sp>
        <p:nvSpPr>
          <p:cNvPr id="1025" name="Footer Placeholder 13">
            <a:extLst>
              <a:ext uri="{FF2B5EF4-FFF2-40B4-BE49-F238E27FC236}">
                <a16:creationId xmlns:a16="http://schemas.microsoft.com/office/drawing/2014/main" id="{2E05C549-79B3-AB47-105D-49349CD4D60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27" name="Picture 4">
            <a:extLst>
              <a:ext uri="{FF2B5EF4-FFF2-40B4-BE49-F238E27FC236}">
                <a16:creationId xmlns:a16="http://schemas.microsoft.com/office/drawing/2014/main" id="{A12186C6-1779-1432-1500-948CF097BC9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068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E7DD431-10A2-DB78-447E-72F4DF2A871F}"/>
              </a:ext>
            </a:extLst>
          </p:cNvPr>
          <p:cNvSpPr/>
          <p:nvPr/>
        </p:nvSpPr>
        <p:spPr>
          <a:xfrm>
            <a:off x="1" y="-17687"/>
            <a:ext cx="7131842"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61" name="Picture 6" descr="Report Icon, Calligraphy #582083 - Free Icon Library">
            <a:extLst>
              <a:ext uri="{FF2B5EF4-FFF2-40B4-BE49-F238E27FC236}">
                <a16:creationId xmlns:a16="http://schemas.microsoft.com/office/drawing/2014/main" id="{FB042030-96FD-5EA7-E724-5D1E1A7FDD8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34655" y="2301631"/>
            <a:ext cx="3835132" cy="3835132"/>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descr="Danger with solid fill">
            <a:extLst>
              <a:ext uri="{FF2B5EF4-FFF2-40B4-BE49-F238E27FC236}">
                <a16:creationId xmlns:a16="http://schemas.microsoft.com/office/drawing/2014/main" id="{493A7A56-740F-FAF2-F2F7-FBC3B4E1761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932716" y="1070065"/>
            <a:ext cx="914400" cy="914400"/>
          </a:xfrm>
          <a:prstGeom prst="rect">
            <a:avLst/>
          </a:prstGeom>
        </p:spPr>
      </p:pic>
      <p:pic>
        <p:nvPicPr>
          <p:cNvPr id="63" name="Graphic 62" descr="Clapper board with solid fill">
            <a:extLst>
              <a:ext uri="{FF2B5EF4-FFF2-40B4-BE49-F238E27FC236}">
                <a16:creationId xmlns:a16="http://schemas.microsoft.com/office/drawing/2014/main" id="{D5A80E4D-A175-C476-BCCA-E9315A49E980}"/>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218720" y="1080623"/>
            <a:ext cx="914400" cy="914400"/>
          </a:xfrm>
          <a:prstGeom prst="rect">
            <a:avLst/>
          </a:prstGeom>
        </p:spPr>
      </p:pic>
      <p:pic>
        <p:nvPicPr>
          <p:cNvPr id="1024" name="Graphic 1023" descr="Clipboard Mixed with solid fill">
            <a:extLst>
              <a:ext uri="{FF2B5EF4-FFF2-40B4-BE49-F238E27FC236}">
                <a16:creationId xmlns:a16="http://schemas.microsoft.com/office/drawing/2014/main" id="{FA8D6A72-C470-3243-E4F3-AF76FE24D17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388971" y="1080623"/>
            <a:ext cx="914400" cy="914400"/>
          </a:xfrm>
          <a:prstGeom prst="rect">
            <a:avLst/>
          </a:prstGeom>
        </p:spPr>
      </p:pic>
      <p:pic>
        <p:nvPicPr>
          <p:cNvPr id="1025" name="Graphic 1024" descr="Harvey Balls 0% with solid fill">
            <a:extLst>
              <a:ext uri="{FF2B5EF4-FFF2-40B4-BE49-F238E27FC236}">
                <a16:creationId xmlns:a16="http://schemas.microsoft.com/office/drawing/2014/main" id="{C509CB91-5034-B3E9-0725-1D18A9336CD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538144" y="1105046"/>
            <a:ext cx="914400" cy="914400"/>
          </a:xfrm>
          <a:prstGeom prst="rect">
            <a:avLst/>
          </a:prstGeom>
        </p:spPr>
      </p:pic>
      <p:sp>
        <p:nvSpPr>
          <p:cNvPr id="1027" name="Footer Placeholder 13">
            <a:extLst>
              <a:ext uri="{FF2B5EF4-FFF2-40B4-BE49-F238E27FC236}">
                <a16:creationId xmlns:a16="http://schemas.microsoft.com/office/drawing/2014/main" id="{A5F68395-47D0-98A6-D153-DC46E473362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29" name="Picture 4">
            <a:extLst>
              <a:ext uri="{FF2B5EF4-FFF2-40B4-BE49-F238E27FC236}">
                <a16:creationId xmlns:a16="http://schemas.microsoft.com/office/drawing/2014/main" id="{935F2D4D-B969-3BC6-293B-01F36C269A18}"/>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73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T WAIT.. THERE'S MORE.. meme - Piñata Farms - The best meme generator and  meme maker for video &amp; image memes">
            <a:extLst>
              <a:ext uri="{FF2B5EF4-FFF2-40B4-BE49-F238E27FC236}">
                <a16:creationId xmlns:a16="http://schemas.microsoft.com/office/drawing/2014/main" id="{126B7755-977F-6CF2-AB0F-36D2DD968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23950"/>
            <a:ext cx="8521700" cy="4610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620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FD2B-1E28-B728-301D-BB0497959B2C}"/>
              </a:ext>
            </a:extLst>
          </p:cNvPr>
          <p:cNvSpPr>
            <a:spLocks noGrp="1"/>
          </p:cNvSpPr>
          <p:nvPr>
            <p:ph type="title"/>
          </p:nvPr>
        </p:nvSpPr>
        <p:spPr/>
        <p:txBody>
          <a:bodyPr/>
          <a:lstStyle/>
          <a:p>
            <a:r>
              <a:rPr lang="da-DK" dirty="0"/>
              <a:t> </a:t>
            </a:r>
            <a:endParaRPr lang="en-US" dirty="0"/>
          </a:p>
        </p:txBody>
      </p:sp>
      <p:sp>
        <p:nvSpPr>
          <p:cNvPr id="4" name="Google Shape;458;p21">
            <a:extLst>
              <a:ext uri="{FF2B5EF4-FFF2-40B4-BE49-F238E27FC236}">
                <a16:creationId xmlns:a16="http://schemas.microsoft.com/office/drawing/2014/main" id="{36D59CD0-2F82-2BBE-1E77-2815E2A07419}"/>
              </a:ext>
            </a:extLst>
          </p:cNvPr>
          <p:cNvSpPr/>
          <p:nvPr/>
        </p:nvSpPr>
        <p:spPr>
          <a:xfrm>
            <a:off x="1293613" y="5652609"/>
            <a:ext cx="9144032" cy="20608"/>
          </a:xfrm>
          <a:custGeom>
            <a:avLst/>
            <a:gdLst/>
            <a:ahLst/>
            <a:cxnLst/>
            <a:rect l="l" t="t" r="r" b="b"/>
            <a:pathLst>
              <a:path w="285751" h="644" extrusionOk="0">
                <a:moveTo>
                  <a:pt x="0" y="1"/>
                </a:moveTo>
                <a:lnTo>
                  <a:pt x="0" y="644"/>
                </a:lnTo>
                <a:lnTo>
                  <a:pt x="285750" y="644"/>
                </a:lnTo>
                <a:lnTo>
                  <a:pt x="285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459;p21">
            <a:extLst>
              <a:ext uri="{FF2B5EF4-FFF2-40B4-BE49-F238E27FC236}">
                <a16:creationId xmlns:a16="http://schemas.microsoft.com/office/drawing/2014/main" id="{00162FF8-BC33-3A9E-1657-43E9F658F903}"/>
              </a:ext>
            </a:extLst>
          </p:cNvPr>
          <p:cNvGrpSpPr/>
          <p:nvPr/>
        </p:nvGrpSpPr>
        <p:grpSpPr>
          <a:xfrm>
            <a:off x="1820039" y="1964048"/>
            <a:ext cx="1962630" cy="3832452"/>
            <a:chOff x="1124671" y="1532850"/>
            <a:chExt cx="1330848" cy="2442898"/>
          </a:xfrm>
        </p:grpSpPr>
        <p:sp>
          <p:nvSpPr>
            <p:cNvPr id="6" name="Google Shape;460;p21">
              <a:extLst>
                <a:ext uri="{FF2B5EF4-FFF2-40B4-BE49-F238E27FC236}">
                  <a16:creationId xmlns:a16="http://schemas.microsoft.com/office/drawing/2014/main" id="{957A801B-D522-FE05-8DE7-47D76513EFB0}"/>
                </a:ext>
              </a:extLst>
            </p:cNvPr>
            <p:cNvSpPr/>
            <p:nvPr/>
          </p:nvSpPr>
          <p:spPr>
            <a:xfrm>
              <a:off x="1125055" y="1791529"/>
              <a:ext cx="1330464" cy="1700416"/>
            </a:xfrm>
            <a:custGeom>
              <a:avLst/>
              <a:gdLst/>
              <a:ahLst/>
              <a:cxnLst/>
              <a:rect l="l" t="t" r="r" b="b"/>
              <a:pathLst>
                <a:path w="41577" h="53138" extrusionOk="0">
                  <a:moveTo>
                    <a:pt x="2334" y="0"/>
                  </a:moveTo>
                  <a:cubicBezTo>
                    <a:pt x="1048" y="0"/>
                    <a:pt x="0" y="1036"/>
                    <a:pt x="0" y="2322"/>
                  </a:cubicBezTo>
                  <a:lnTo>
                    <a:pt x="0" y="50804"/>
                  </a:lnTo>
                  <a:cubicBezTo>
                    <a:pt x="0" y="50899"/>
                    <a:pt x="12" y="50983"/>
                    <a:pt x="12" y="51066"/>
                  </a:cubicBezTo>
                  <a:cubicBezTo>
                    <a:pt x="36" y="51280"/>
                    <a:pt x="96" y="51495"/>
                    <a:pt x="179" y="51697"/>
                  </a:cubicBezTo>
                  <a:cubicBezTo>
                    <a:pt x="524" y="52543"/>
                    <a:pt x="1358" y="53138"/>
                    <a:pt x="2334" y="53138"/>
                  </a:cubicBezTo>
                  <a:lnTo>
                    <a:pt x="39255" y="53138"/>
                  </a:lnTo>
                  <a:cubicBezTo>
                    <a:pt x="40541" y="53138"/>
                    <a:pt x="41577" y="52090"/>
                    <a:pt x="41577" y="50804"/>
                  </a:cubicBezTo>
                  <a:lnTo>
                    <a:pt x="41577" y="2322"/>
                  </a:lnTo>
                  <a:cubicBezTo>
                    <a:pt x="41577" y="1036"/>
                    <a:pt x="40541" y="0"/>
                    <a:pt x="39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61;p21">
              <a:extLst>
                <a:ext uri="{FF2B5EF4-FFF2-40B4-BE49-F238E27FC236}">
                  <a16:creationId xmlns:a16="http://schemas.microsoft.com/office/drawing/2014/main" id="{430BC35C-84FA-DC95-9842-22FEDBBF79A5}"/>
                </a:ext>
              </a:extLst>
            </p:cNvPr>
            <p:cNvSpPr/>
            <p:nvPr/>
          </p:nvSpPr>
          <p:spPr>
            <a:xfrm>
              <a:off x="1125055" y="3383281"/>
              <a:ext cx="1330464" cy="108608"/>
            </a:xfrm>
            <a:custGeom>
              <a:avLst/>
              <a:gdLst/>
              <a:ahLst/>
              <a:cxnLst/>
              <a:rect l="l" t="t" r="r" b="b"/>
              <a:pathLst>
                <a:path w="41577" h="3394" extrusionOk="0">
                  <a:moveTo>
                    <a:pt x="0" y="1"/>
                  </a:moveTo>
                  <a:lnTo>
                    <a:pt x="0" y="1060"/>
                  </a:lnTo>
                  <a:cubicBezTo>
                    <a:pt x="0" y="1155"/>
                    <a:pt x="12" y="1239"/>
                    <a:pt x="12" y="1322"/>
                  </a:cubicBezTo>
                  <a:cubicBezTo>
                    <a:pt x="36" y="1536"/>
                    <a:pt x="96" y="1751"/>
                    <a:pt x="179" y="1953"/>
                  </a:cubicBezTo>
                  <a:cubicBezTo>
                    <a:pt x="524" y="2799"/>
                    <a:pt x="1358" y="3394"/>
                    <a:pt x="2334" y="3394"/>
                  </a:cubicBezTo>
                  <a:lnTo>
                    <a:pt x="39255" y="3394"/>
                  </a:lnTo>
                  <a:cubicBezTo>
                    <a:pt x="40541" y="3394"/>
                    <a:pt x="41577" y="2346"/>
                    <a:pt x="41577" y="1060"/>
                  </a:cubicBezTo>
                  <a:lnTo>
                    <a:pt x="41577" y="1"/>
                  </a:lnTo>
                  <a:cubicBezTo>
                    <a:pt x="41577" y="1286"/>
                    <a:pt x="40541" y="2322"/>
                    <a:pt x="39255" y="2322"/>
                  </a:cubicBezTo>
                  <a:lnTo>
                    <a:pt x="2334" y="2322"/>
                  </a:lnTo>
                  <a:cubicBezTo>
                    <a:pt x="1358" y="2322"/>
                    <a:pt x="524" y="1727"/>
                    <a:pt x="179" y="882"/>
                  </a:cubicBezTo>
                  <a:cubicBezTo>
                    <a:pt x="96" y="691"/>
                    <a:pt x="36" y="477"/>
                    <a:pt x="12" y="263"/>
                  </a:cubicBezTo>
                  <a:cubicBezTo>
                    <a:pt x="12" y="167"/>
                    <a:pt x="0" y="84"/>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2;p21">
              <a:extLst>
                <a:ext uri="{FF2B5EF4-FFF2-40B4-BE49-F238E27FC236}">
                  <a16:creationId xmlns:a16="http://schemas.microsoft.com/office/drawing/2014/main" id="{C649CC1F-D3D9-4AD8-6D33-D79807F3232F}"/>
                </a:ext>
              </a:extLst>
            </p:cNvPr>
            <p:cNvSpPr/>
            <p:nvPr/>
          </p:nvSpPr>
          <p:spPr>
            <a:xfrm>
              <a:off x="1125055" y="1757610"/>
              <a:ext cx="917472" cy="472864"/>
            </a:xfrm>
            <a:custGeom>
              <a:avLst/>
              <a:gdLst/>
              <a:ahLst/>
              <a:cxnLst/>
              <a:rect l="l" t="t" r="r" b="b"/>
              <a:pathLst>
                <a:path w="28671" h="14777" extrusionOk="0">
                  <a:moveTo>
                    <a:pt x="84" y="1"/>
                  </a:moveTo>
                  <a:cubicBezTo>
                    <a:pt x="60" y="167"/>
                    <a:pt x="48" y="322"/>
                    <a:pt x="36" y="489"/>
                  </a:cubicBezTo>
                  <a:cubicBezTo>
                    <a:pt x="12" y="727"/>
                    <a:pt x="0" y="965"/>
                    <a:pt x="0" y="1203"/>
                  </a:cubicBezTo>
                  <a:lnTo>
                    <a:pt x="0" y="13693"/>
                  </a:lnTo>
                  <a:lnTo>
                    <a:pt x="0" y="13967"/>
                  </a:lnTo>
                  <a:cubicBezTo>
                    <a:pt x="0" y="13967"/>
                    <a:pt x="0" y="14550"/>
                    <a:pt x="0" y="14776"/>
                  </a:cubicBezTo>
                  <a:cubicBezTo>
                    <a:pt x="1286" y="9716"/>
                    <a:pt x="9561" y="8835"/>
                    <a:pt x="12680" y="8764"/>
                  </a:cubicBezTo>
                  <a:cubicBezTo>
                    <a:pt x="12930" y="8756"/>
                    <a:pt x="13149" y="8753"/>
                    <a:pt x="13329" y="8753"/>
                  </a:cubicBezTo>
                  <a:cubicBezTo>
                    <a:pt x="13689" y="8753"/>
                    <a:pt x="13895" y="8764"/>
                    <a:pt x="13895" y="8764"/>
                  </a:cubicBezTo>
                  <a:lnTo>
                    <a:pt x="21241" y="8764"/>
                  </a:lnTo>
                  <a:cubicBezTo>
                    <a:pt x="25265" y="8764"/>
                    <a:pt x="28623" y="5311"/>
                    <a:pt x="28671" y="977"/>
                  </a:cubicBezTo>
                  <a:cubicBezTo>
                    <a:pt x="28671" y="846"/>
                    <a:pt x="28671" y="715"/>
                    <a:pt x="28671" y="584"/>
                  </a:cubicBezTo>
                  <a:lnTo>
                    <a:pt x="28671" y="572"/>
                  </a:lnTo>
                  <a:cubicBezTo>
                    <a:pt x="28671" y="548"/>
                    <a:pt x="28671" y="513"/>
                    <a:pt x="28671" y="489"/>
                  </a:cubicBezTo>
                  <a:cubicBezTo>
                    <a:pt x="28659"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3;p21">
              <a:extLst>
                <a:ext uri="{FF2B5EF4-FFF2-40B4-BE49-F238E27FC236}">
                  <a16:creationId xmlns:a16="http://schemas.microsoft.com/office/drawing/2014/main" id="{B47B2409-7240-7708-AED1-BD46AAD12605}"/>
                </a:ext>
              </a:extLst>
            </p:cNvPr>
            <p:cNvSpPr/>
            <p:nvPr/>
          </p:nvSpPr>
          <p:spPr>
            <a:xfrm>
              <a:off x="1124671" y="1532850"/>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lvl="0" indent="0" algn="ctr" rtl="0">
                <a:spcBef>
                  <a:spcPts val="0"/>
                </a:spcBef>
                <a:spcAft>
                  <a:spcPts val="0"/>
                </a:spcAft>
                <a:buNone/>
              </a:pPr>
              <a:r>
                <a:rPr lang="en" sz="1500" dirty="0">
                  <a:solidFill>
                    <a:srgbClr val="FFFFFF"/>
                  </a:solidFill>
                  <a:latin typeface="Fira Sans Extra Condensed Medium"/>
                  <a:ea typeface="Fira Sans Extra Condensed Medium"/>
                  <a:cs typeface="Fira Sans Extra Condensed Medium"/>
                  <a:sym typeface="Fira Sans Extra Condensed Medium"/>
                </a:rPr>
                <a:t>Bulid</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 name="Google Shape;464;p21">
              <a:extLst>
                <a:ext uri="{FF2B5EF4-FFF2-40B4-BE49-F238E27FC236}">
                  <a16:creationId xmlns:a16="http://schemas.microsoft.com/office/drawing/2014/main" id="{3ADE1823-6354-EAA0-448B-AC8C747AE724}"/>
                </a:ext>
              </a:extLst>
            </p:cNvPr>
            <p:cNvSpPr/>
            <p:nvPr/>
          </p:nvSpPr>
          <p:spPr>
            <a:xfrm>
              <a:off x="1197821" y="3491853"/>
              <a:ext cx="1185312" cy="95680"/>
            </a:xfrm>
            <a:custGeom>
              <a:avLst/>
              <a:gdLst/>
              <a:ahLst/>
              <a:cxnLst/>
              <a:rect l="l" t="t" r="r" b="b"/>
              <a:pathLst>
                <a:path w="37041" h="2990" extrusionOk="0">
                  <a:moveTo>
                    <a:pt x="0" y="1"/>
                  </a:moveTo>
                  <a:cubicBezTo>
                    <a:pt x="0" y="1656"/>
                    <a:pt x="1334" y="2989"/>
                    <a:pt x="2989" y="2989"/>
                  </a:cubicBezTo>
                  <a:lnTo>
                    <a:pt x="34040" y="2989"/>
                  </a:lnTo>
                  <a:cubicBezTo>
                    <a:pt x="35695" y="2989"/>
                    <a:pt x="37041" y="1656"/>
                    <a:pt x="37041" y="1"/>
                  </a:cubicBez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5;p21">
              <a:extLst>
                <a:ext uri="{FF2B5EF4-FFF2-40B4-BE49-F238E27FC236}">
                  <a16:creationId xmlns:a16="http://schemas.microsoft.com/office/drawing/2014/main" id="{66B3048D-3094-F7E8-3144-067728A99D6C}"/>
                </a:ext>
              </a:extLst>
            </p:cNvPr>
            <p:cNvSpPr/>
            <p:nvPr/>
          </p:nvSpPr>
          <p:spPr>
            <a:xfrm>
              <a:off x="1670639" y="3736068"/>
              <a:ext cx="239296" cy="239680"/>
            </a:xfrm>
            <a:custGeom>
              <a:avLst/>
              <a:gdLst/>
              <a:ahLst/>
              <a:cxnLst/>
              <a:rect l="l" t="t" r="r" b="b"/>
              <a:pathLst>
                <a:path w="7478" h="7490" extrusionOk="0">
                  <a:moveTo>
                    <a:pt x="3739" y="1"/>
                  </a:moveTo>
                  <a:cubicBezTo>
                    <a:pt x="1667" y="1"/>
                    <a:pt x="0" y="1680"/>
                    <a:pt x="0" y="3751"/>
                  </a:cubicBezTo>
                  <a:cubicBezTo>
                    <a:pt x="0" y="5811"/>
                    <a:pt x="1667" y="7490"/>
                    <a:pt x="3739" y="7490"/>
                  </a:cubicBezTo>
                  <a:cubicBezTo>
                    <a:pt x="5810" y="7490"/>
                    <a:pt x="7477" y="5811"/>
                    <a:pt x="7477" y="3751"/>
                  </a:cubicBezTo>
                  <a:cubicBezTo>
                    <a:pt x="7477" y="1680"/>
                    <a:pt x="5810"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6;p21">
              <a:extLst>
                <a:ext uri="{FF2B5EF4-FFF2-40B4-BE49-F238E27FC236}">
                  <a16:creationId xmlns:a16="http://schemas.microsoft.com/office/drawing/2014/main" id="{BD2FE00E-D656-F263-8B56-A22A420EA2DD}"/>
                </a:ext>
              </a:extLst>
            </p:cNvPr>
            <p:cNvSpPr/>
            <p:nvPr/>
          </p:nvSpPr>
          <p:spPr>
            <a:xfrm>
              <a:off x="1712142" y="3777603"/>
              <a:ext cx="156256" cy="156608"/>
            </a:xfrm>
            <a:custGeom>
              <a:avLst/>
              <a:gdLst/>
              <a:ahLst/>
              <a:cxnLst/>
              <a:rect l="l" t="t" r="r" b="b"/>
              <a:pathLst>
                <a:path w="4883" h="4894" extrusionOk="0">
                  <a:moveTo>
                    <a:pt x="2442" y="1"/>
                  </a:moveTo>
                  <a:cubicBezTo>
                    <a:pt x="1096" y="1"/>
                    <a:pt x="1" y="1096"/>
                    <a:pt x="1" y="2453"/>
                  </a:cubicBezTo>
                  <a:cubicBezTo>
                    <a:pt x="1" y="3799"/>
                    <a:pt x="1096" y="4894"/>
                    <a:pt x="2442" y="4894"/>
                  </a:cubicBezTo>
                  <a:cubicBezTo>
                    <a:pt x="3787" y="4894"/>
                    <a:pt x="4882" y="3799"/>
                    <a:pt x="4882" y="2453"/>
                  </a:cubicBezTo>
                  <a:cubicBezTo>
                    <a:pt x="4882" y="1096"/>
                    <a:pt x="3787" y="1"/>
                    <a:pt x="2442"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7;p21">
              <a:extLst>
                <a:ext uri="{FF2B5EF4-FFF2-40B4-BE49-F238E27FC236}">
                  <a16:creationId xmlns:a16="http://schemas.microsoft.com/office/drawing/2014/main" id="{E861908F-46DB-7481-26D6-D2FD692EBEB3}"/>
                </a:ext>
              </a:extLst>
            </p:cNvPr>
            <p:cNvSpPr/>
            <p:nvPr/>
          </p:nvSpPr>
          <p:spPr>
            <a:xfrm>
              <a:off x="1678639" y="3587497"/>
              <a:ext cx="223680" cy="214912"/>
            </a:xfrm>
            <a:custGeom>
              <a:avLst/>
              <a:gdLst/>
              <a:ahLst/>
              <a:cxnLst/>
              <a:rect l="l" t="t" r="r" b="b"/>
              <a:pathLst>
                <a:path w="6990" h="6716" extrusionOk="0">
                  <a:moveTo>
                    <a:pt x="0" y="0"/>
                  </a:moveTo>
                  <a:lnTo>
                    <a:pt x="3489" y="6715"/>
                  </a:lnTo>
                  <a:lnTo>
                    <a:pt x="6989" y="0"/>
                  </a:lnTo>
                  <a:close/>
                </a:path>
              </a:pathLst>
            </a:custGeom>
            <a:solidFill>
              <a:srgbClr val="EC3A3B"/>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70;p21">
            <a:extLst>
              <a:ext uri="{FF2B5EF4-FFF2-40B4-BE49-F238E27FC236}">
                <a16:creationId xmlns:a16="http://schemas.microsoft.com/office/drawing/2014/main" id="{445FE1E7-1B94-E760-4697-2CFCFDCE8EC4}"/>
              </a:ext>
            </a:extLst>
          </p:cNvPr>
          <p:cNvGrpSpPr/>
          <p:nvPr/>
        </p:nvGrpSpPr>
        <p:grpSpPr>
          <a:xfrm>
            <a:off x="4884308" y="1968872"/>
            <a:ext cx="1962676" cy="3832452"/>
            <a:chOff x="2594901" y="1532850"/>
            <a:chExt cx="1330496" cy="2442898"/>
          </a:xfrm>
        </p:grpSpPr>
        <p:sp>
          <p:nvSpPr>
            <p:cNvPr id="17" name="Google Shape;471;p21">
              <a:extLst>
                <a:ext uri="{FF2B5EF4-FFF2-40B4-BE49-F238E27FC236}">
                  <a16:creationId xmlns:a16="http://schemas.microsoft.com/office/drawing/2014/main" id="{F2D2B153-56C3-E9B5-253F-1E63D0EBE14E}"/>
                </a:ext>
              </a:extLst>
            </p:cNvPr>
            <p:cNvSpPr/>
            <p:nvPr/>
          </p:nvSpPr>
          <p:spPr>
            <a:xfrm>
              <a:off x="3140485" y="3736068"/>
              <a:ext cx="239680" cy="239680"/>
            </a:xfrm>
            <a:custGeom>
              <a:avLst/>
              <a:gdLst/>
              <a:ahLst/>
              <a:cxnLst/>
              <a:rect l="l" t="t" r="r" b="b"/>
              <a:pathLst>
                <a:path w="7490" h="7490" extrusionOk="0">
                  <a:moveTo>
                    <a:pt x="3739" y="1"/>
                  </a:moveTo>
                  <a:cubicBezTo>
                    <a:pt x="1679" y="1"/>
                    <a:pt x="0" y="1680"/>
                    <a:pt x="0" y="3751"/>
                  </a:cubicBezTo>
                  <a:cubicBezTo>
                    <a:pt x="0" y="5811"/>
                    <a:pt x="1679" y="7490"/>
                    <a:pt x="3739" y="7490"/>
                  </a:cubicBezTo>
                  <a:cubicBezTo>
                    <a:pt x="5811" y="7490"/>
                    <a:pt x="7489" y="5811"/>
                    <a:pt x="7489" y="3751"/>
                  </a:cubicBezTo>
                  <a:cubicBezTo>
                    <a:pt x="7489" y="1680"/>
                    <a:pt x="5811"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2;p21">
              <a:extLst>
                <a:ext uri="{FF2B5EF4-FFF2-40B4-BE49-F238E27FC236}">
                  <a16:creationId xmlns:a16="http://schemas.microsoft.com/office/drawing/2014/main" id="{4B04A0F9-03D1-EDA9-D687-3CD0F06193CE}"/>
                </a:ext>
              </a:extLst>
            </p:cNvPr>
            <p:cNvSpPr/>
            <p:nvPr/>
          </p:nvSpPr>
          <p:spPr>
            <a:xfrm>
              <a:off x="3182019" y="3777603"/>
              <a:ext cx="156608" cy="156608"/>
            </a:xfrm>
            <a:custGeom>
              <a:avLst/>
              <a:gdLst/>
              <a:ahLst/>
              <a:cxnLst/>
              <a:rect l="l" t="t" r="r" b="b"/>
              <a:pathLst>
                <a:path w="4894" h="4894" extrusionOk="0">
                  <a:moveTo>
                    <a:pt x="2441" y="1"/>
                  </a:moveTo>
                  <a:cubicBezTo>
                    <a:pt x="1096" y="1"/>
                    <a:pt x="0" y="1096"/>
                    <a:pt x="0" y="2453"/>
                  </a:cubicBezTo>
                  <a:cubicBezTo>
                    <a:pt x="0" y="3799"/>
                    <a:pt x="1096" y="4894"/>
                    <a:pt x="2441" y="4894"/>
                  </a:cubicBezTo>
                  <a:cubicBezTo>
                    <a:pt x="3798" y="4894"/>
                    <a:pt x="4894" y="3799"/>
                    <a:pt x="4894" y="2453"/>
                  </a:cubicBezTo>
                  <a:cubicBezTo>
                    <a:pt x="4894" y="1096"/>
                    <a:pt x="3798" y="1"/>
                    <a:pt x="2441"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3;p21">
              <a:extLst>
                <a:ext uri="{FF2B5EF4-FFF2-40B4-BE49-F238E27FC236}">
                  <a16:creationId xmlns:a16="http://schemas.microsoft.com/office/drawing/2014/main" id="{85FDBE71-E282-416F-3FD0-7966798A1D50}"/>
                </a:ext>
              </a:extLst>
            </p:cNvPr>
            <p:cNvSpPr/>
            <p:nvPr/>
          </p:nvSpPr>
          <p:spPr>
            <a:xfrm>
              <a:off x="2594901" y="1791529"/>
              <a:ext cx="1330496" cy="1700416"/>
            </a:xfrm>
            <a:custGeom>
              <a:avLst/>
              <a:gdLst/>
              <a:ahLst/>
              <a:cxnLst/>
              <a:rect l="l" t="t" r="r" b="b"/>
              <a:pathLst>
                <a:path w="41578" h="53138" extrusionOk="0">
                  <a:moveTo>
                    <a:pt x="2334" y="0"/>
                  </a:moveTo>
                  <a:cubicBezTo>
                    <a:pt x="1048" y="0"/>
                    <a:pt x="1" y="1036"/>
                    <a:pt x="1" y="2322"/>
                  </a:cubicBezTo>
                  <a:lnTo>
                    <a:pt x="1" y="50804"/>
                  </a:lnTo>
                  <a:cubicBezTo>
                    <a:pt x="1" y="50899"/>
                    <a:pt x="13" y="50983"/>
                    <a:pt x="24" y="51066"/>
                  </a:cubicBezTo>
                  <a:cubicBezTo>
                    <a:pt x="48" y="51280"/>
                    <a:pt x="96" y="51495"/>
                    <a:pt x="179" y="51697"/>
                  </a:cubicBezTo>
                  <a:cubicBezTo>
                    <a:pt x="524" y="52543"/>
                    <a:pt x="1358" y="53138"/>
                    <a:pt x="2334" y="53138"/>
                  </a:cubicBezTo>
                  <a:lnTo>
                    <a:pt x="39256" y="53138"/>
                  </a:lnTo>
                  <a:cubicBezTo>
                    <a:pt x="40541" y="53138"/>
                    <a:pt x="41577" y="52090"/>
                    <a:pt x="41577" y="50804"/>
                  </a:cubicBezTo>
                  <a:lnTo>
                    <a:pt x="41577" y="2322"/>
                  </a:lnTo>
                  <a:cubicBezTo>
                    <a:pt x="41577" y="1036"/>
                    <a:pt x="40541" y="0"/>
                    <a:pt x="39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74;p21">
              <a:extLst>
                <a:ext uri="{FF2B5EF4-FFF2-40B4-BE49-F238E27FC236}">
                  <a16:creationId xmlns:a16="http://schemas.microsoft.com/office/drawing/2014/main" id="{8ABE3498-B020-74A6-99B6-A9A6A5D21909}"/>
                </a:ext>
              </a:extLst>
            </p:cNvPr>
            <p:cNvSpPr/>
            <p:nvPr/>
          </p:nvSpPr>
          <p:spPr>
            <a:xfrm>
              <a:off x="2594901" y="3383281"/>
              <a:ext cx="1330496" cy="108608"/>
            </a:xfrm>
            <a:custGeom>
              <a:avLst/>
              <a:gdLst/>
              <a:ahLst/>
              <a:cxnLst/>
              <a:rect l="l" t="t" r="r" b="b"/>
              <a:pathLst>
                <a:path w="41578" h="3394" extrusionOk="0">
                  <a:moveTo>
                    <a:pt x="1" y="1"/>
                  </a:moveTo>
                  <a:lnTo>
                    <a:pt x="1" y="1060"/>
                  </a:lnTo>
                  <a:cubicBezTo>
                    <a:pt x="1" y="1155"/>
                    <a:pt x="13" y="1239"/>
                    <a:pt x="24" y="1322"/>
                  </a:cubicBezTo>
                  <a:cubicBezTo>
                    <a:pt x="48" y="1536"/>
                    <a:pt x="96" y="1751"/>
                    <a:pt x="179" y="1953"/>
                  </a:cubicBezTo>
                  <a:cubicBezTo>
                    <a:pt x="524" y="2799"/>
                    <a:pt x="1358" y="3394"/>
                    <a:pt x="2334" y="3394"/>
                  </a:cubicBezTo>
                  <a:lnTo>
                    <a:pt x="39256" y="3394"/>
                  </a:lnTo>
                  <a:cubicBezTo>
                    <a:pt x="40541" y="3394"/>
                    <a:pt x="41577" y="2346"/>
                    <a:pt x="41577" y="1060"/>
                  </a:cubicBezTo>
                  <a:lnTo>
                    <a:pt x="41577" y="1"/>
                  </a:lnTo>
                  <a:cubicBezTo>
                    <a:pt x="41577" y="1286"/>
                    <a:pt x="40541" y="2322"/>
                    <a:pt x="39256" y="2322"/>
                  </a:cubicBezTo>
                  <a:lnTo>
                    <a:pt x="2334" y="2322"/>
                  </a:lnTo>
                  <a:cubicBezTo>
                    <a:pt x="1358" y="2322"/>
                    <a:pt x="524" y="1727"/>
                    <a:pt x="179" y="882"/>
                  </a:cubicBezTo>
                  <a:cubicBezTo>
                    <a:pt x="96" y="691"/>
                    <a:pt x="48" y="477"/>
                    <a:pt x="24" y="263"/>
                  </a:cubicBezTo>
                  <a:cubicBezTo>
                    <a:pt x="13"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5;p21">
              <a:extLst>
                <a:ext uri="{FF2B5EF4-FFF2-40B4-BE49-F238E27FC236}">
                  <a16:creationId xmlns:a16="http://schemas.microsoft.com/office/drawing/2014/main" id="{F0572526-A7EE-E5C5-CC4B-C42B4C08771C}"/>
                </a:ext>
              </a:extLst>
            </p:cNvPr>
            <p:cNvSpPr/>
            <p:nvPr/>
          </p:nvSpPr>
          <p:spPr>
            <a:xfrm>
              <a:off x="2594901" y="1757610"/>
              <a:ext cx="917856" cy="472864"/>
            </a:xfrm>
            <a:custGeom>
              <a:avLst/>
              <a:gdLst/>
              <a:ahLst/>
              <a:cxnLst/>
              <a:rect l="l" t="t" r="r" b="b"/>
              <a:pathLst>
                <a:path w="28683" h="14777" extrusionOk="0">
                  <a:moveTo>
                    <a:pt x="84" y="1"/>
                  </a:moveTo>
                  <a:cubicBezTo>
                    <a:pt x="60" y="167"/>
                    <a:pt x="48" y="322"/>
                    <a:pt x="36" y="489"/>
                  </a:cubicBezTo>
                  <a:cubicBezTo>
                    <a:pt x="13" y="727"/>
                    <a:pt x="1" y="965"/>
                    <a:pt x="1" y="1203"/>
                  </a:cubicBezTo>
                  <a:lnTo>
                    <a:pt x="1" y="13693"/>
                  </a:lnTo>
                  <a:lnTo>
                    <a:pt x="1" y="13967"/>
                  </a:lnTo>
                  <a:cubicBezTo>
                    <a:pt x="1" y="13967"/>
                    <a:pt x="1" y="14550"/>
                    <a:pt x="1" y="14776"/>
                  </a:cubicBezTo>
                  <a:cubicBezTo>
                    <a:pt x="1298" y="9716"/>
                    <a:pt x="9561" y="8835"/>
                    <a:pt x="12681" y="8764"/>
                  </a:cubicBezTo>
                  <a:cubicBezTo>
                    <a:pt x="12935" y="8756"/>
                    <a:pt x="13156" y="8753"/>
                    <a:pt x="13337" y="8753"/>
                  </a:cubicBezTo>
                  <a:cubicBezTo>
                    <a:pt x="13701" y="8753"/>
                    <a:pt x="13907" y="8764"/>
                    <a:pt x="13907" y="8764"/>
                  </a:cubicBezTo>
                  <a:lnTo>
                    <a:pt x="21253" y="8764"/>
                  </a:lnTo>
                  <a:cubicBezTo>
                    <a:pt x="25278" y="8764"/>
                    <a:pt x="28623" y="5311"/>
                    <a:pt x="28671" y="977"/>
                  </a:cubicBezTo>
                  <a:cubicBezTo>
                    <a:pt x="28683" y="846"/>
                    <a:pt x="28683" y="715"/>
                    <a:pt x="28671" y="584"/>
                  </a:cubicBezTo>
                  <a:lnTo>
                    <a:pt x="28671" y="572"/>
                  </a:lnTo>
                  <a:cubicBezTo>
                    <a:pt x="28671" y="548"/>
                    <a:pt x="28671" y="513"/>
                    <a:pt x="28671" y="489"/>
                  </a:cubicBezTo>
                  <a:cubicBezTo>
                    <a:pt x="28671" y="394"/>
                    <a:pt x="28659" y="298"/>
                    <a:pt x="28647" y="215"/>
                  </a:cubicBezTo>
                  <a:cubicBezTo>
                    <a:pt x="28647" y="144"/>
                    <a:pt x="28635" y="72"/>
                    <a:pt x="2863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p21">
              <a:extLst>
                <a:ext uri="{FF2B5EF4-FFF2-40B4-BE49-F238E27FC236}">
                  <a16:creationId xmlns:a16="http://schemas.microsoft.com/office/drawing/2014/main" id="{23A81009-5D65-B778-521C-F7A07A757AA3}"/>
                </a:ext>
              </a:extLst>
            </p:cNvPr>
            <p:cNvSpPr/>
            <p:nvPr/>
          </p:nvSpPr>
          <p:spPr>
            <a:xfrm>
              <a:off x="2594901" y="1532850"/>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Deploy</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 name="Google Shape;477;p21">
              <a:extLst>
                <a:ext uri="{FF2B5EF4-FFF2-40B4-BE49-F238E27FC236}">
                  <a16:creationId xmlns:a16="http://schemas.microsoft.com/office/drawing/2014/main" id="{275D2074-656A-A077-F173-1773E608BA7C}"/>
                </a:ext>
              </a:extLst>
            </p:cNvPr>
            <p:cNvSpPr/>
            <p:nvPr/>
          </p:nvSpPr>
          <p:spPr>
            <a:xfrm>
              <a:off x="2667666" y="3491853"/>
              <a:ext cx="1185344" cy="95680"/>
            </a:xfrm>
            <a:custGeom>
              <a:avLst/>
              <a:gdLst/>
              <a:ahLst/>
              <a:cxnLst/>
              <a:rect l="l" t="t" r="r" b="b"/>
              <a:pathLst>
                <a:path w="37042" h="2990" extrusionOk="0">
                  <a:moveTo>
                    <a:pt x="1" y="1"/>
                  </a:moveTo>
                  <a:cubicBezTo>
                    <a:pt x="1" y="1656"/>
                    <a:pt x="1334" y="2989"/>
                    <a:pt x="2989" y="2989"/>
                  </a:cubicBezTo>
                  <a:lnTo>
                    <a:pt x="34041" y="2989"/>
                  </a:lnTo>
                  <a:cubicBezTo>
                    <a:pt x="35696" y="2989"/>
                    <a:pt x="37041" y="1656"/>
                    <a:pt x="37041" y="1"/>
                  </a:cubicBez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p21">
              <a:extLst>
                <a:ext uri="{FF2B5EF4-FFF2-40B4-BE49-F238E27FC236}">
                  <a16:creationId xmlns:a16="http://schemas.microsoft.com/office/drawing/2014/main" id="{D83646AF-4B8E-D616-B847-231DDA350F61}"/>
                </a:ext>
              </a:extLst>
            </p:cNvPr>
            <p:cNvSpPr/>
            <p:nvPr/>
          </p:nvSpPr>
          <p:spPr>
            <a:xfrm>
              <a:off x="3148484" y="3587497"/>
              <a:ext cx="223680" cy="214912"/>
            </a:xfrm>
            <a:custGeom>
              <a:avLst/>
              <a:gdLst/>
              <a:ahLst/>
              <a:cxnLst/>
              <a:rect l="l" t="t" r="r" b="b"/>
              <a:pathLst>
                <a:path w="6990" h="6716" extrusionOk="0">
                  <a:moveTo>
                    <a:pt x="0" y="0"/>
                  </a:moveTo>
                  <a:lnTo>
                    <a:pt x="3489" y="6715"/>
                  </a:lnTo>
                  <a:lnTo>
                    <a:pt x="6989" y="0"/>
                  </a:lnTo>
                  <a:close/>
                </a:path>
              </a:pathLst>
            </a:custGeom>
            <a:solidFill>
              <a:srgbClr val="FCBD24"/>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481;p21">
            <a:extLst>
              <a:ext uri="{FF2B5EF4-FFF2-40B4-BE49-F238E27FC236}">
                <a16:creationId xmlns:a16="http://schemas.microsoft.com/office/drawing/2014/main" id="{E69FCF43-9EDC-2D8B-DE69-B0F7A9EDC6C0}"/>
              </a:ext>
            </a:extLst>
          </p:cNvPr>
          <p:cNvGrpSpPr/>
          <p:nvPr/>
        </p:nvGrpSpPr>
        <p:grpSpPr>
          <a:xfrm>
            <a:off x="7841167" y="1964048"/>
            <a:ext cx="1963261" cy="3832452"/>
            <a:chOff x="4064746" y="1532850"/>
            <a:chExt cx="1330880" cy="2442898"/>
          </a:xfrm>
        </p:grpSpPr>
        <p:sp>
          <p:nvSpPr>
            <p:cNvPr id="28" name="Google Shape;482;p21">
              <a:extLst>
                <a:ext uri="{FF2B5EF4-FFF2-40B4-BE49-F238E27FC236}">
                  <a16:creationId xmlns:a16="http://schemas.microsoft.com/office/drawing/2014/main" id="{255C4E55-E4F4-FE6C-71C2-19E18E6DF213}"/>
                </a:ext>
              </a:extLst>
            </p:cNvPr>
            <p:cNvSpPr/>
            <p:nvPr/>
          </p:nvSpPr>
          <p:spPr>
            <a:xfrm>
              <a:off x="4065130" y="1791529"/>
              <a:ext cx="1330496" cy="1700416"/>
            </a:xfrm>
            <a:custGeom>
              <a:avLst/>
              <a:gdLst/>
              <a:ahLst/>
              <a:cxnLst/>
              <a:rect l="l" t="t" r="r" b="b"/>
              <a:pathLst>
                <a:path w="41578" h="53138" extrusionOk="0">
                  <a:moveTo>
                    <a:pt x="2323" y="0"/>
                  </a:moveTo>
                  <a:cubicBezTo>
                    <a:pt x="1037" y="0"/>
                    <a:pt x="1" y="1036"/>
                    <a:pt x="1" y="2322"/>
                  </a:cubicBezTo>
                  <a:lnTo>
                    <a:pt x="1" y="50804"/>
                  </a:lnTo>
                  <a:cubicBezTo>
                    <a:pt x="1" y="50899"/>
                    <a:pt x="1" y="50983"/>
                    <a:pt x="13" y="51066"/>
                  </a:cubicBezTo>
                  <a:cubicBezTo>
                    <a:pt x="37" y="51280"/>
                    <a:pt x="84" y="51495"/>
                    <a:pt x="168" y="51697"/>
                  </a:cubicBezTo>
                  <a:cubicBezTo>
                    <a:pt x="525" y="52543"/>
                    <a:pt x="1346" y="53138"/>
                    <a:pt x="2323" y="53138"/>
                  </a:cubicBezTo>
                  <a:lnTo>
                    <a:pt x="39244" y="53138"/>
                  </a:lnTo>
                  <a:cubicBezTo>
                    <a:pt x="40530" y="53138"/>
                    <a:pt x="41577" y="52090"/>
                    <a:pt x="41577" y="50804"/>
                  </a:cubicBezTo>
                  <a:lnTo>
                    <a:pt x="41577" y="2322"/>
                  </a:lnTo>
                  <a:cubicBezTo>
                    <a:pt x="41577" y="1036"/>
                    <a:pt x="40530" y="0"/>
                    <a:pt x="39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3;p21">
              <a:extLst>
                <a:ext uri="{FF2B5EF4-FFF2-40B4-BE49-F238E27FC236}">
                  <a16:creationId xmlns:a16="http://schemas.microsoft.com/office/drawing/2014/main" id="{D80D0379-B01A-D229-6E43-D2E534ACDD12}"/>
                </a:ext>
              </a:extLst>
            </p:cNvPr>
            <p:cNvSpPr/>
            <p:nvPr/>
          </p:nvSpPr>
          <p:spPr>
            <a:xfrm>
              <a:off x="4065130" y="3383281"/>
              <a:ext cx="1330496" cy="108608"/>
            </a:xfrm>
            <a:custGeom>
              <a:avLst/>
              <a:gdLst/>
              <a:ahLst/>
              <a:cxnLst/>
              <a:rect l="l" t="t" r="r" b="b"/>
              <a:pathLst>
                <a:path w="41578" h="3394" extrusionOk="0">
                  <a:moveTo>
                    <a:pt x="1" y="1"/>
                  </a:moveTo>
                  <a:lnTo>
                    <a:pt x="1" y="1060"/>
                  </a:lnTo>
                  <a:cubicBezTo>
                    <a:pt x="1" y="1155"/>
                    <a:pt x="1" y="1239"/>
                    <a:pt x="13" y="1322"/>
                  </a:cubicBezTo>
                  <a:cubicBezTo>
                    <a:pt x="37" y="1536"/>
                    <a:pt x="84" y="1751"/>
                    <a:pt x="168" y="1953"/>
                  </a:cubicBezTo>
                  <a:cubicBezTo>
                    <a:pt x="525" y="2799"/>
                    <a:pt x="1346" y="3394"/>
                    <a:pt x="2323" y="3394"/>
                  </a:cubicBezTo>
                  <a:lnTo>
                    <a:pt x="39244" y="3394"/>
                  </a:lnTo>
                  <a:cubicBezTo>
                    <a:pt x="40530" y="3394"/>
                    <a:pt x="41577" y="2346"/>
                    <a:pt x="41577" y="1060"/>
                  </a:cubicBezTo>
                  <a:lnTo>
                    <a:pt x="41577" y="1"/>
                  </a:lnTo>
                  <a:cubicBezTo>
                    <a:pt x="41577" y="1286"/>
                    <a:pt x="40530" y="2322"/>
                    <a:pt x="39244" y="2322"/>
                  </a:cubicBezTo>
                  <a:lnTo>
                    <a:pt x="2323" y="2322"/>
                  </a:lnTo>
                  <a:cubicBezTo>
                    <a:pt x="1346" y="2322"/>
                    <a:pt x="525" y="1727"/>
                    <a:pt x="168" y="882"/>
                  </a:cubicBezTo>
                  <a:cubicBezTo>
                    <a:pt x="84" y="691"/>
                    <a:pt x="37" y="477"/>
                    <a:pt x="13" y="263"/>
                  </a:cubicBezTo>
                  <a:cubicBezTo>
                    <a:pt x="1" y="167"/>
                    <a:pt x="1" y="84"/>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4;p21">
              <a:extLst>
                <a:ext uri="{FF2B5EF4-FFF2-40B4-BE49-F238E27FC236}">
                  <a16:creationId xmlns:a16="http://schemas.microsoft.com/office/drawing/2014/main" id="{DE9E4D14-02DB-1F16-E9E1-99FFAF48A208}"/>
                </a:ext>
              </a:extLst>
            </p:cNvPr>
            <p:cNvSpPr/>
            <p:nvPr/>
          </p:nvSpPr>
          <p:spPr>
            <a:xfrm>
              <a:off x="4065130" y="1757610"/>
              <a:ext cx="917504" cy="472864"/>
            </a:xfrm>
            <a:custGeom>
              <a:avLst/>
              <a:gdLst/>
              <a:ahLst/>
              <a:cxnLst/>
              <a:rect l="l" t="t" r="r" b="b"/>
              <a:pathLst>
                <a:path w="28672" h="14777" extrusionOk="0">
                  <a:moveTo>
                    <a:pt x="72" y="1"/>
                  </a:moveTo>
                  <a:cubicBezTo>
                    <a:pt x="60" y="167"/>
                    <a:pt x="37" y="322"/>
                    <a:pt x="25" y="489"/>
                  </a:cubicBezTo>
                  <a:cubicBezTo>
                    <a:pt x="1" y="727"/>
                    <a:pt x="1" y="965"/>
                    <a:pt x="1" y="1203"/>
                  </a:cubicBezTo>
                  <a:lnTo>
                    <a:pt x="1" y="13693"/>
                  </a:lnTo>
                  <a:lnTo>
                    <a:pt x="1" y="13967"/>
                  </a:lnTo>
                  <a:cubicBezTo>
                    <a:pt x="1" y="13967"/>
                    <a:pt x="1" y="14550"/>
                    <a:pt x="1" y="14776"/>
                  </a:cubicBezTo>
                  <a:cubicBezTo>
                    <a:pt x="1287" y="9716"/>
                    <a:pt x="9550" y="8835"/>
                    <a:pt x="12669" y="8764"/>
                  </a:cubicBezTo>
                  <a:cubicBezTo>
                    <a:pt x="12923" y="8756"/>
                    <a:pt x="13144" y="8753"/>
                    <a:pt x="13326" y="8753"/>
                  </a:cubicBezTo>
                  <a:cubicBezTo>
                    <a:pt x="13689" y="8753"/>
                    <a:pt x="13895" y="8764"/>
                    <a:pt x="13895" y="8764"/>
                  </a:cubicBezTo>
                  <a:lnTo>
                    <a:pt x="21242" y="8764"/>
                  </a:lnTo>
                  <a:cubicBezTo>
                    <a:pt x="25266" y="8764"/>
                    <a:pt x="28612" y="5311"/>
                    <a:pt x="28671" y="977"/>
                  </a:cubicBezTo>
                  <a:cubicBezTo>
                    <a:pt x="28671" y="846"/>
                    <a:pt x="28671" y="715"/>
                    <a:pt x="28659" y="584"/>
                  </a:cubicBezTo>
                  <a:lnTo>
                    <a:pt x="28659" y="572"/>
                  </a:lnTo>
                  <a:cubicBezTo>
                    <a:pt x="28659" y="548"/>
                    <a:pt x="28659" y="513"/>
                    <a:pt x="28659" y="489"/>
                  </a:cubicBezTo>
                  <a:cubicBezTo>
                    <a:pt x="28659" y="394"/>
                    <a:pt x="28647" y="298"/>
                    <a:pt x="28647" y="215"/>
                  </a:cubicBezTo>
                  <a:cubicBezTo>
                    <a:pt x="28635" y="144"/>
                    <a:pt x="28635" y="72"/>
                    <a:pt x="28623"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5;p21">
              <a:extLst>
                <a:ext uri="{FF2B5EF4-FFF2-40B4-BE49-F238E27FC236}">
                  <a16:creationId xmlns:a16="http://schemas.microsoft.com/office/drawing/2014/main" id="{65B46C27-3920-48AC-2235-C0A895BDA9AA}"/>
                </a:ext>
              </a:extLst>
            </p:cNvPr>
            <p:cNvSpPr/>
            <p:nvPr/>
          </p:nvSpPr>
          <p:spPr>
            <a:xfrm>
              <a:off x="4064746" y="1532850"/>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lvl="0" indent="0" algn="ctr" rtl="0">
                <a:spcBef>
                  <a:spcPts val="0"/>
                </a:spcBef>
                <a:spcAft>
                  <a:spcPts val="0"/>
                </a:spcAft>
                <a:buClr>
                  <a:schemeClr val="dk1"/>
                </a:buClr>
                <a:buSzPts val="1100"/>
                <a:buFont typeface="Arial"/>
                <a:buNone/>
              </a:pPr>
              <a:r>
                <a:rPr lang="en" sz="1500" dirty="0">
                  <a:solidFill>
                    <a:srgbClr val="FFFFFF"/>
                  </a:solidFill>
                  <a:latin typeface="Fira Sans Extra Condensed Medium"/>
                  <a:ea typeface="Fira Sans Extra Condensed Medium"/>
                  <a:cs typeface="Fira Sans Extra Condensed Medium"/>
                  <a:sym typeface="Fira Sans Extra Condensed Medium"/>
                </a:rPr>
                <a:t>Run</a:t>
              </a:r>
              <a:endParaRPr sz="1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2" name="Google Shape;486;p21">
              <a:extLst>
                <a:ext uri="{FF2B5EF4-FFF2-40B4-BE49-F238E27FC236}">
                  <a16:creationId xmlns:a16="http://schemas.microsoft.com/office/drawing/2014/main" id="{BA5333CC-7D92-1FEE-20C9-932847E1C373}"/>
                </a:ext>
              </a:extLst>
            </p:cNvPr>
            <p:cNvSpPr/>
            <p:nvPr/>
          </p:nvSpPr>
          <p:spPr>
            <a:xfrm>
              <a:off x="4137544" y="3491853"/>
              <a:ext cx="1185312" cy="95680"/>
            </a:xfrm>
            <a:custGeom>
              <a:avLst/>
              <a:gdLst/>
              <a:ahLst/>
              <a:cxnLst/>
              <a:rect l="l" t="t" r="r" b="b"/>
              <a:pathLst>
                <a:path w="37041" h="2990" extrusionOk="0">
                  <a:moveTo>
                    <a:pt x="0" y="1"/>
                  </a:moveTo>
                  <a:cubicBezTo>
                    <a:pt x="0" y="1656"/>
                    <a:pt x="1345" y="2989"/>
                    <a:pt x="3000" y="2989"/>
                  </a:cubicBezTo>
                  <a:lnTo>
                    <a:pt x="34052" y="2989"/>
                  </a:lnTo>
                  <a:cubicBezTo>
                    <a:pt x="35707" y="2989"/>
                    <a:pt x="37040" y="1656"/>
                    <a:pt x="37040" y="1"/>
                  </a:cubicBez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7;p21">
              <a:extLst>
                <a:ext uri="{FF2B5EF4-FFF2-40B4-BE49-F238E27FC236}">
                  <a16:creationId xmlns:a16="http://schemas.microsoft.com/office/drawing/2014/main" id="{56DC1855-14D1-4B72-B176-8B6CA395338A}"/>
                </a:ext>
              </a:extLst>
            </p:cNvPr>
            <p:cNvSpPr/>
            <p:nvPr/>
          </p:nvSpPr>
          <p:spPr>
            <a:xfrm>
              <a:off x="4610330" y="3736068"/>
              <a:ext cx="239680" cy="239680"/>
            </a:xfrm>
            <a:custGeom>
              <a:avLst/>
              <a:gdLst/>
              <a:ahLst/>
              <a:cxnLst/>
              <a:rect l="l" t="t" r="r" b="b"/>
              <a:pathLst>
                <a:path w="7490" h="7490" extrusionOk="0">
                  <a:moveTo>
                    <a:pt x="3751" y="1"/>
                  </a:moveTo>
                  <a:cubicBezTo>
                    <a:pt x="1679" y="1"/>
                    <a:pt x="1" y="1680"/>
                    <a:pt x="1" y="3751"/>
                  </a:cubicBezTo>
                  <a:cubicBezTo>
                    <a:pt x="1" y="5811"/>
                    <a:pt x="1679" y="7490"/>
                    <a:pt x="3751" y="7490"/>
                  </a:cubicBezTo>
                  <a:cubicBezTo>
                    <a:pt x="5811" y="7490"/>
                    <a:pt x="7490" y="5811"/>
                    <a:pt x="7490" y="3751"/>
                  </a:cubicBezTo>
                  <a:cubicBezTo>
                    <a:pt x="7490" y="1680"/>
                    <a:pt x="5811" y="1"/>
                    <a:pt x="3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21">
              <a:extLst>
                <a:ext uri="{FF2B5EF4-FFF2-40B4-BE49-F238E27FC236}">
                  <a16:creationId xmlns:a16="http://schemas.microsoft.com/office/drawing/2014/main" id="{FCEB1EED-E191-66CF-C654-F1D0CE627E02}"/>
                </a:ext>
              </a:extLst>
            </p:cNvPr>
            <p:cNvSpPr/>
            <p:nvPr/>
          </p:nvSpPr>
          <p:spPr>
            <a:xfrm>
              <a:off x="4651865" y="3777603"/>
              <a:ext cx="156608" cy="156608"/>
            </a:xfrm>
            <a:custGeom>
              <a:avLst/>
              <a:gdLst/>
              <a:ahLst/>
              <a:cxnLst/>
              <a:rect l="l" t="t" r="r" b="b"/>
              <a:pathLst>
                <a:path w="4894" h="4894" extrusionOk="0">
                  <a:moveTo>
                    <a:pt x="2453" y="1"/>
                  </a:moveTo>
                  <a:cubicBezTo>
                    <a:pt x="1096" y="1"/>
                    <a:pt x="0" y="1096"/>
                    <a:pt x="0" y="2453"/>
                  </a:cubicBezTo>
                  <a:cubicBezTo>
                    <a:pt x="0" y="3799"/>
                    <a:pt x="1096" y="4894"/>
                    <a:pt x="2453" y="4894"/>
                  </a:cubicBezTo>
                  <a:cubicBezTo>
                    <a:pt x="3799" y="4894"/>
                    <a:pt x="4894" y="3799"/>
                    <a:pt x="4894" y="2453"/>
                  </a:cubicBezTo>
                  <a:cubicBezTo>
                    <a:pt x="4894" y="1096"/>
                    <a:pt x="3799" y="1"/>
                    <a:pt x="2453"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9;p21">
              <a:extLst>
                <a:ext uri="{FF2B5EF4-FFF2-40B4-BE49-F238E27FC236}">
                  <a16:creationId xmlns:a16="http://schemas.microsoft.com/office/drawing/2014/main" id="{6648A928-3844-4755-F6C4-F194E85555E3}"/>
                </a:ext>
              </a:extLst>
            </p:cNvPr>
            <p:cNvSpPr/>
            <p:nvPr/>
          </p:nvSpPr>
          <p:spPr>
            <a:xfrm>
              <a:off x="4618330" y="3587497"/>
              <a:ext cx="223680" cy="214912"/>
            </a:xfrm>
            <a:custGeom>
              <a:avLst/>
              <a:gdLst/>
              <a:ahLst/>
              <a:cxnLst/>
              <a:rect l="l" t="t" r="r" b="b"/>
              <a:pathLst>
                <a:path w="6990" h="6716" extrusionOk="0">
                  <a:moveTo>
                    <a:pt x="1" y="0"/>
                  </a:moveTo>
                  <a:lnTo>
                    <a:pt x="3501" y="6715"/>
                  </a:lnTo>
                  <a:lnTo>
                    <a:pt x="6990" y="0"/>
                  </a:lnTo>
                  <a:close/>
                </a:path>
              </a:pathLst>
            </a:custGeom>
            <a:solidFill>
              <a:srgbClr val="69E78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Graphic 13" descr="Building Brick Wall with solid fill">
            <a:extLst>
              <a:ext uri="{FF2B5EF4-FFF2-40B4-BE49-F238E27FC236}">
                <a16:creationId xmlns:a16="http://schemas.microsoft.com/office/drawing/2014/main" id="{E1AFEDF6-27D9-F8B1-7870-6D5A6857A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4412" y="3342310"/>
            <a:ext cx="914400" cy="914400"/>
          </a:xfrm>
          <a:prstGeom prst="rect">
            <a:avLst/>
          </a:prstGeom>
        </p:spPr>
      </p:pic>
      <p:pic>
        <p:nvPicPr>
          <p:cNvPr id="25" name="Graphic 24" descr="Rocket with solid fill">
            <a:extLst>
              <a:ext uri="{FF2B5EF4-FFF2-40B4-BE49-F238E27FC236}">
                <a16:creationId xmlns:a16="http://schemas.microsoft.com/office/drawing/2014/main" id="{28627BD3-046B-B37B-5EB3-30913053D4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8429" y="3342310"/>
            <a:ext cx="914400" cy="914400"/>
          </a:xfrm>
          <a:prstGeom prst="rect">
            <a:avLst/>
          </a:prstGeom>
        </p:spPr>
      </p:pic>
      <p:pic>
        <p:nvPicPr>
          <p:cNvPr id="39" name="Graphic 38" descr="Steering Wheel with solid fill">
            <a:extLst>
              <a:ext uri="{FF2B5EF4-FFF2-40B4-BE49-F238E27FC236}">
                <a16:creationId xmlns:a16="http://schemas.microsoft.com/office/drawing/2014/main" id="{5A8E8C21-FA3E-D430-1846-599EEE58F6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65572" y="3342310"/>
            <a:ext cx="914400" cy="914400"/>
          </a:xfrm>
          <a:prstGeom prst="rect">
            <a:avLst/>
          </a:prstGeom>
        </p:spPr>
      </p:pic>
      <p:pic>
        <p:nvPicPr>
          <p:cNvPr id="37" name="Graphic 36" descr="Clipboard Badge with solid fill">
            <a:extLst>
              <a:ext uri="{FF2B5EF4-FFF2-40B4-BE49-F238E27FC236}">
                <a16:creationId xmlns:a16="http://schemas.microsoft.com/office/drawing/2014/main" id="{951B50DF-C690-DE5E-F8EE-94C53BA411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7395" y="2904797"/>
            <a:ext cx="436691" cy="436691"/>
          </a:xfrm>
          <a:prstGeom prst="rect">
            <a:avLst/>
          </a:prstGeom>
        </p:spPr>
      </p:pic>
      <p:pic>
        <p:nvPicPr>
          <p:cNvPr id="40" name="Graphic 39" descr="Clipboard Mixed with solid fill">
            <a:extLst>
              <a:ext uri="{FF2B5EF4-FFF2-40B4-BE49-F238E27FC236}">
                <a16:creationId xmlns:a16="http://schemas.microsoft.com/office/drawing/2014/main" id="{AB7FB6E7-D085-5853-0EDE-F8916C7A6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7964" y="2904710"/>
            <a:ext cx="436691" cy="436691"/>
          </a:xfrm>
          <a:prstGeom prst="rect">
            <a:avLst/>
          </a:prstGeom>
        </p:spPr>
      </p:pic>
      <p:pic>
        <p:nvPicPr>
          <p:cNvPr id="1026" name="Picture 2" descr="License Icon #320473 - Free Icons Library">
            <a:extLst>
              <a:ext uri="{FF2B5EF4-FFF2-40B4-BE49-F238E27FC236}">
                <a16:creationId xmlns:a16="http://schemas.microsoft.com/office/drawing/2014/main" id="{CAD1A999-BC60-5DE3-4C18-7BBEF483FCBF}"/>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7696" y="296293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ulnerabilidad - Iconos gratis de seguridad">
            <a:extLst>
              <a:ext uri="{FF2B5EF4-FFF2-40B4-BE49-F238E27FC236}">
                <a16:creationId xmlns:a16="http://schemas.microsoft.com/office/drawing/2014/main" id="{69DF40A4-AB0A-6F0E-496C-BBA6741C358E}"/>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7982" y="2976163"/>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Cause And Effect with solid fill">
            <a:extLst>
              <a:ext uri="{FF2B5EF4-FFF2-40B4-BE49-F238E27FC236}">
                <a16:creationId xmlns:a16="http://schemas.microsoft.com/office/drawing/2014/main" id="{084B55A4-960D-F087-56C0-6BCC176F3F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3683" y="4237435"/>
            <a:ext cx="431539" cy="431539"/>
          </a:xfrm>
          <a:prstGeom prst="rect">
            <a:avLst/>
          </a:prstGeom>
        </p:spPr>
      </p:pic>
      <p:pic>
        <p:nvPicPr>
          <p:cNvPr id="45" name="Graphic 44" descr="Box trolley with solid fill">
            <a:extLst>
              <a:ext uri="{FF2B5EF4-FFF2-40B4-BE49-F238E27FC236}">
                <a16:creationId xmlns:a16="http://schemas.microsoft.com/office/drawing/2014/main" id="{1010A74D-6101-034A-1B9E-873069D761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44133" y="4230990"/>
            <a:ext cx="431539" cy="431539"/>
          </a:xfrm>
          <a:prstGeom prst="rect">
            <a:avLst/>
          </a:prstGeom>
        </p:spPr>
      </p:pic>
      <p:pic>
        <p:nvPicPr>
          <p:cNvPr id="15" name="Graphic 14" descr="Security camera with solid fill">
            <a:extLst>
              <a:ext uri="{FF2B5EF4-FFF2-40B4-BE49-F238E27FC236}">
                <a16:creationId xmlns:a16="http://schemas.microsoft.com/office/drawing/2014/main" id="{51A3F835-E404-3251-EB85-0C0A8E60BA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03934" y="2943326"/>
            <a:ext cx="450082" cy="450082"/>
          </a:xfrm>
          <a:prstGeom prst="rect">
            <a:avLst/>
          </a:prstGeom>
        </p:spPr>
      </p:pic>
      <p:pic>
        <p:nvPicPr>
          <p:cNvPr id="26" name="Graphic 25" descr="Shield Cross with solid fill">
            <a:extLst>
              <a:ext uri="{FF2B5EF4-FFF2-40B4-BE49-F238E27FC236}">
                <a16:creationId xmlns:a16="http://schemas.microsoft.com/office/drawing/2014/main" id="{4ECDF216-BF37-4FDC-E76B-49A65E4092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7835" y="2961231"/>
            <a:ext cx="450082" cy="450082"/>
          </a:xfrm>
          <a:prstGeom prst="rect">
            <a:avLst/>
          </a:prstGeom>
        </p:spPr>
      </p:pic>
      <p:pic>
        <p:nvPicPr>
          <p:cNvPr id="3" name="Graphic 2" descr="Clipboard Badge with solid fill">
            <a:extLst>
              <a:ext uri="{FF2B5EF4-FFF2-40B4-BE49-F238E27FC236}">
                <a16:creationId xmlns:a16="http://schemas.microsoft.com/office/drawing/2014/main" id="{CBBDE424-F60B-5883-A47A-3757B1348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5371" y="2901626"/>
            <a:ext cx="436691" cy="436691"/>
          </a:xfrm>
          <a:prstGeom prst="rect">
            <a:avLst/>
          </a:prstGeom>
        </p:spPr>
      </p:pic>
      <p:pic>
        <p:nvPicPr>
          <p:cNvPr id="36" name="Graphic 35" descr="Clipboard Mixed with solid fill">
            <a:extLst>
              <a:ext uri="{FF2B5EF4-FFF2-40B4-BE49-F238E27FC236}">
                <a16:creationId xmlns:a16="http://schemas.microsoft.com/office/drawing/2014/main" id="{01183307-421A-7769-E6F0-812494E160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5940" y="2901539"/>
            <a:ext cx="436691" cy="436691"/>
          </a:xfrm>
          <a:prstGeom prst="rect">
            <a:avLst/>
          </a:prstGeom>
        </p:spPr>
      </p:pic>
      <p:pic>
        <p:nvPicPr>
          <p:cNvPr id="41" name="Picture 2" descr="License Icon #320473 - Free Icons Library">
            <a:extLst>
              <a:ext uri="{FF2B5EF4-FFF2-40B4-BE49-F238E27FC236}">
                <a16:creationId xmlns:a16="http://schemas.microsoft.com/office/drawing/2014/main" id="{E8421C81-D026-E25C-415B-2419E59ACCCD}"/>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5672" y="2959766"/>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Vulnerabilidad - Iconos gratis de seguridad">
            <a:extLst>
              <a:ext uri="{FF2B5EF4-FFF2-40B4-BE49-F238E27FC236}">
                <a16:creationId xmlns:a16="http://schemas.microsoft.com/office/drawing/2014/main" id="{B38EF57A-7417-E12F-E6D7-AB5EBEF47F97}"/>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5958" y="2972992"/>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Box trolley with solid fill">
            <a:extLst>
              <a:ext uri="{FF2B5EF4-FFF2-40B4-BE49-F238E27FC236}">
                <a16:creationId xmlns:a16="http://schemas.microsoft.com/office/drawing/2014/main" id="{EE2DB88D-95CD-859B-04C6-98CF8E9E9F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212" y="2935487"/>
            <a:ext cx="431539" cy="431539"/>
          </a:xfrm>
          <a:prstGeom prst="rect">
            <a:avLst/>
          </a:prstGeom>
        </p:spPr>
      </p:pic>
      <p:pic>
        <p:nvPicPr>
          <p:cNvPr id="44" name="Picture 2" descr="License Icon #320473 - Free Icons Library">
            <a:extLst>
              <a:ext uri="{FF2B5EF4-FFF2-40B4-BE49-F238E27FC236}">
                <a16:creationId xmlns:a16="http://schemas.microsoft.com/office/drawing/2014/main" id="{F5D2DB2A-A87D-0957-E2E8-B40692C91CD6}"/>
              </a:ext>
            </a:extLst>
          </p:cNvPr>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9411" y="2989997"/>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Vulnerabilidad - Iconos gratis de seguridad">
            <a:extLst>
              <a:ext uri="{FF2B5EF4-FFF2-40B4-BE49-F238E27FC236}">
                <a16:creationId xmlns:a16="http://schemas.microsoft.com/office/drawing/2014/main" id="{5684D1CE-BE8D-EF81-DA99-DFC63929739F}"/>
              </a:ext>
            </a:extLst>
          </p:cNvPr>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75510" y="2989721"/>
            <a:ext cx="367822" cy="36782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B1DDF1F-A7FF-7E1C-4479-6FCF4E02D6F1}"/>
              </a:ext>
            </a:extLst>
          </p:cNvPr>
          <p:cNvPicPr>
            <a:picLocks noChangeAspect="1"/>
          </p:cNvPicPr>
          <p:nvPr/>
        </p:nvPicPr>
        <p:blipFill>
          <a:blip r:embed="rId23"/>
          <a:stretch>
            <a:fillRect/>
          </a:stretch>
        </p:blipFill>
        <p:spPr>
          <a:xfrm>
            <a:off x="3210040" y="157058"/>
            <a:ext cx="824771" cy="675527"/>
          </a:xfrm>
          <a:prstGeom prst="rect">
            <a:avLst/>
          </a:prstGeom>
        </p:spPr>
      </p:pic>
      <p:pic>
        <p:nvPicPr>
          <p:cNvPr id="50" name="Picture 2" descr="SonarQube - Eclipsepedia">
            <a:extLst>
              <a:ext uri="{FF2B5EF4-FFF2-40B4-BE49-F238E27FC236}">
                <a16:creationId xmlns:a16="http://schemas.microsoft.com/office/drawing/2014/main" id="{7B38408D-CDD0-B44D-FE58-502CF7005A1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987" y="130596"/>
            <a:ext cx="1054005" cy="27693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6A43ADA-D109-6FDF-903B-AB19343032D8}"/>
              </a:ext>
            </a:extLst>
          </p:cNvPr>
          <p:cNvPicPr>
            <a:picLocks noChangeAspect="1"/>
          </p:cNvPicPr>
          <p:nvPr/>
        </p:nvPicPr>
        <p:blipFill>
          <a:blip r:embed="rId25"/>
          <a:stretch>
            <a:fillRect/>
          </a:stretch>
        </p:blipFill>
        <p:spPr>
          <a:xfrm>
            <a:off x="2397303" y="147293"/>
            <a:ext cx="699092" cy="675527"/>
          </a:xfrm>
          <a:prstGeom prst="rect">
            <a:avLst/>
          </a:prstGeom>
        </p:spPr>
      </p:pic>
      <p:pic>
        <p:nvPicPr>
          <p:cNvPr id="52" name="Picture 51">
            <a:extLst>
              <a:ext uri="{FF2B5EF4-FFF2-40B4-BE49-F238E27FC236}">
                <a16:creationId xmlns:a16="http://schemas.microsoft.com/office/drawing/2014/main" id="{52A5C6CE-C4FB-F7DD-5A1C-4CDB7CC484E4}"/>
              </a:ext>
            </a:extLst>
          </p:cNvPr>
          <p:cNvPicPr>
            <a:picLocks noChangeAspect="1"/>
          </p:cNvPicPr>
          <p:nvPr/>
        </p:nvPicPr>
        <p:blipFill>
          <a:blip r:embed="rId26"/>
          <a:stretch>
            <a:fillRect/>
          </a:stretch>
        </p:blipFill>
        <p:spPr>
          <a:xfrm>
            <a:off x="541082" y="521622"/>
            <a:ext cx="1054005" cy="329377"/>
          </a:xfrm>
          <a:prstGeom prst="rect">
            <a:avLst/>
          </a:prstGeom>
        </p:spPr>
      </p:pic>
      <p:pic>
        <p:nvPicPr>
          <p:cNvPr id="8194" name="Picture 2" descr="What Is Azure Pipelines Azure Pipelines Microsoft Lea - vrogue.co">
            <a:extLst>
              <a:ext uri="{FF2B5EF4-FFF2-40B4-BE49-F238E27FC236}">
                <a16:creationId xmlns:a16="http://schemas.microsoft.com/office/drawing/2014/main" id="{912E8266-6ED9-FAB6-1CAC-F3480174447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1726637" y="150979"/>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Is Azure Container Registry - vrogue.co">
            <a:extLst>
              <a:ext uri="{FF2B5EF4-FFF2-40B4-BE49-F238E27FC236}">
                <a16:creationId xmlns:a16="http://schemas.microsoft.com/office/drawing/2014/main" id="{0B8A1ECC-CE77-A0E2-54A0-37A61F08FB1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50344" y="986112"/>
            <a:ext cx="1055481" cy="7384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6C02F52-F397-5643-CD6E-56BF3ECBD09A}"/>
              </a:ext>
            </a:extLst>
          </p:cNvPr>
          <p:cNvPicPr>
            <a:picLocks noChangeAspect="1"/>
          </p:cNvPicPr>
          <p:nvPr/>
        </p:nvPicPr>
        <p:blipFill>
          <a:blip r:embed="rId29"/>
          <a:stretch>
            <a:fillRect/>
          </a:stretch>
        </p:blipFill>
        <p:spPr>
          <a:xfrm>
            <a:off x="728504" y="1144032"/>
            <a:ext cx="679159" cy="398871"/>
          </a:xfrm>
          <a:prstGeom prst="rect">
            <a:avLst/>
          </a:prstGeom>
        </p:spPr>
      </p:pic>
      <p:pic>
        <p:nvPicPr>
          <p:cNvPr id="55" name="Picture 54">
            <a:extLst>
              <a:ext uri="{FF2B5EF4-FFF2-40B4-BE49-F238E27FC236}">
                <a16:creationId xmlns:a16="http://schemas.microsoft.com/office/drawing/2014/main" id="{AF0955EE-1F61-D094-E876-80E4047C53AC}"/>
              </a:ext>
            </a:extLst>
          </p:cNvPr>
          <p:cNvPicPr>
            <a:picLocks noChangeAspect="1"/>
          </p:cNvPicPr>
          <p:nvPr/>
        </p:nvPicPr>
        <p:blipFill>
          <a:blip r:embed="rId30"/>
          <a:stretch>
            <a:fillRect/>
          </a:stretch>
        </p:blipFill>
        <p:spPr>
          <a:xfrm>
            <a:off x="1673748" y="987113"/>
            <a:ext cx="567708" cy="659769"/>
          </a:xfrm>
          <a:prstGeom prst="rect">
            <a:avLst/>
          </a:prstGeom>
        </p:spPr>
      </p:pic>
      <p:pic>
        <p:nvPicPr>
          <p:cNvPr id="48" name="Picture 10" descr="Git logo and symbol, meaning, history, PNG">
            <a:extLst>
              <a:ext uri="{FF2B5EF4-FFF2-40B4-BE49-F238E27FC236}">
                <a16:creationId xmlns:a16="http://schemas.microsoft.com/office/drawing/2014/main" id="{81665F98-D0FC-AC0B-C16F-C4C35F72BF2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98971" y="144318"/>
            <a:ext cx="1202562" cy="751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What Is Azure Pipelines Azure Pipelines Microsoft Lea - vrogue.co">
            <a:extLst>
              <a:ext uri="{FF2B5EF4-FFF2-40B4-BE49-F238E27FC236}">
                <a16:creationId xmlns:a16="http://schemas.microsoft.com/office/drawing/2014/main" id="{F6BC9297-7CA0-3FBD-7F0E-2E3D2574826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37552" t="22363" r="37730" b="19010"/>
          <a:stretch/>
        </p:blipFill>
        <p:spPr bwMode="auto">
          <a:xfrm>
            <a:off x="6177066" y="220394"/>
            <a:ext cx="557021" cy="6755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a:extLst>
              <a:ext uri="{FF2B5EF4-FFF2-40B4-BE49-F238E27FC236}">
                <a16:creationId xmlns:a16="http://schemas.microsoft.com/office/drawing/2014/main" id="{27730AE4-9750-3C70-770D-F57064F27C8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997835" y="176439"/>
            <a:ext cx="640758" cy="65408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Prometheus Monitoring System Logo PNG Vector (SVG) Free Download">
            <a:extLst>
              <a:ext uri="{FF2B5EF4-FFF2-40B4-BE49-F238E27FC236}">
                <a16:creationId xmlns:a16="http://schemas.microsoft.com/office/drawing/2014/main" id="{1E5F7660-9F3D-E42A-2095-63043E80BEE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95946" y="209005"/>
            <a:ext cx="720824" cy="6199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lastic-logo-v-full-color - DATARUS">
            <a:extLst>
              <a:ext uri="{FF2B5EF4-FFF2-40B4-BE49-F238E27FC236}">
                <a16:creationId xmlns:a16="http://schemas.microsoft.com/office/drawing/2014/main" id="{A84C714F-D6E3-D833-A91D-4065A681C52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23456" t="23099" r="23656" b="24068"/>
          <a:stretch/>
        </p:blipFill>
        <p:spPr bwMode="auto">
          <a:xfrm>
            <a:off x="9748792" y="209005"/>
            <a:ext cx="622925" cy="6540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36DA696-D82A-BD3B-8350-E3113063259F}"/>
              </a:ext>
            </a:extLst>
          </p:cNvPr>
          <p:cNvPicPr>
            <a:picLocks noChangeAspect="1"/>
          </p:cNvPicPr>
          <p:nvPr/>
        </p:nvPicPr>
        <p:blipFill>
          <a:blip r:embed="rId23"/>
          <a:stretch>
            <a:fillRect/>
          </a:stretch>
        </p:blipFill>
        <p:spPr>
          <a:xfrm>
            <a:off x="10406446" y="209005"/>
            <a:ext cx="824771" cy="675527"/>
          </a:xfrm>
          <a:prstGeom prst="rect">
            <a:avLst/>
          </a:prstGeom>
        </p:spPr>
      </p:pic>
      <p:pic>
        <p:nvPicPr>
          <p:cNvPr id="60" name="Picture 2" descr="A Kubernetes policy engine: New features in Kyverno 1.12 – 4sysops">
            <a:extLst>
              <a:ext uri="{FF2B5EF4-FFF2-40B4-BE49-F238E27FC236}">
                <a16:creationId xmlns:a16="http://schemas.microsoft.com/office/drawing/2014/main" id="{8A40C79B-136F-1360-A9C8-1D9CA3E3023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269906" y="248243"/>
            <a:ext cx="815841" cy="638396"/>
          </a:xfrm>
          <a:prstGeom prst="rect">
            <a:avLst/>
          </a:prstGeom>
          <a:noFill/>
          <a:extLst>
            <a:ext uri="{909E8E84-426E-40DD-AFC4-6F175D3DCCD1}">
              <a14:hiddenFill xmlns:a14="http://schemas.microsoft.com/office/drawing/2010/main">
                <a:solidFill>
                  <a:srgbClr val="FFFFFF"/>
                </a:solidFill>
              </a14:hiddenFill>
            </a:ext>
          </a:extLst>
        </p:spPr>
      </p:pic>
      <p:sp>
        <p:nvSpPr>
          <p:cNvPr id="47" name="Footer Placeholder 13">
            <a:extLst>
              <a:ext uri="{FF2B5EF4-FFF2-40B4-BE49-F238E27FC236}">
                <a16:creationId xmlns:a16="http://schemas.microsoft.com/office/drawing/2014/main" id="{BD00E2F3-583A-3ECD-230A-F0C94BDD29F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1" name="Picture 4">
            <a:extLst>
              <a:ext uri="{FF2B5EF4-FFF2-40B4-BE49-F238E27FC236}">
                <a16:creationId xmlns:a16="http://schemas.microsoft.com/office/drawing/2014/main" id="{8ACF6741-B6DF-19A5-69C4-C1183157D82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A364BF1C-B4A8-5F87-5912-A0F119783D70}"/>
              </a:ext>
            </a:extLst>
          </p:cNvPr>
          <p:cNvSpPr/>
          <p:nvPr/>
        </p:nvSpPr>
        <p:spPr>
          <a:xfrm>
            <a:off x="119743" y="0"/>
            <a:ext cx="12072257" cy="68580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dirty="0"/>
          </a:p>
        </p:txBody>
      </p:sp>
      <p:pic>
        <p:nvPicPr>
          <p:cNvPr id="62" name="Picture 2" descr="Portal Transparent Transparent HQ PNG Download | FreePNGImg">
            <a:extLst>
              <a:ext uri="{FF2B5EF4-FFF2-40B4-BE49-F238E27FC236}">
                <a16:creationId xmlns:a16="http://schemas.microsoft.com/office/drawing/2014/main" id="{CB44EFB2-D9D8-96F7-9E3C-F339D8832AB0}"/>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9150" y="-125164"/>
            <a:ext cx="3216050" cy="3216050"/>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4" descr="420,000+ Admire Stock Photos, Pictures &amp; Royalty-Free Images - iStock | Man  admire, Admire face, Admire office">
            <a:extLst>
              <a:ext uri="{FF2B5EF4-FFF2-40B4-BE49-F238E27FC236}">
                <a16:creationId xmlns:a16="http://schemas.microsoft.com/office/drawing/2014/main" id="{8023F498-13E0-6384-A30B-15FA3EFD4E1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79374" y="1910912"/>
            <a:ext cx="6373962" cy="371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5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39</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 September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40</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2B03-D0A8-5290-18D6-3CD761E28551}"/>
              </a:ext>
            </a:extLst>
          </p:cNvPr>
          <p:cNvSpPr>
            <a:spLocks noGrp="1"/>
          </p:cNvSpPr>
          <p:nvPr>
            <p:ph type="title"/>
          </p:nvPr>
        </p:nvSpPr>
        <p:spPr/>
        <p:txBody>
          <a:bodyPr/>
          <a:lstStyle/>
          <a:p>
            <a:r>
              <a:rPr lang="en-DK" dirty="0"/>
              <a:t>Recommendations</a:t>
            </a:r>
          </a:p>
        </p:txBody>
      </p:sp>
      <p:sp>
        <p:nvSpPr>
          <p:cNvPr id="4" name="Google Shape;2447;p44">
            <a:extLst>
              <a:ext uri="{FF2B5EF4-FFF2-40B4-BE49-F238E27FC236}">
                <a16:creationId xmlns:a16="http://schemas.microsoft.com/office/drawing/2014/main" id="{DD0CB125-0E68-FC7C-7124-595596DDCFCD}"/>
              </a:ext>
            </a:extLst>
          </p:cNvPr>
          <p:cNvSpPr/>
          <p:nvPr/>
        </p:nvSpPr>
        <p:spPr>
          <a:xfrm>
            <a:off x="3850471" y="3813430"/>
            <a:ext cx="0" cy="25"/>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48;p44">
            <a:extLst>
              <a:ext uri="{FF2B5EF4-FFF2-40B4-BE49-F238E27FC236}">
                <a16:creationId xmlns:a16="http://schemas.microsoft.com/office/drawing/2014/main" id="{4BDEE09D-3739-9D41-1109-DF9638D852AE}"/>
              </a:ext>
            </a:extLst>
          </p:cNvPr>
          <p:cNvGrpSpPr/>
          <p:nvPr/>
        </p:nvGrpSpPr>
        <p:grpSpPr>
          <a:xfrm>
            <a:off x="2470521" y="2319705"/>
            <a:ext cx="1556475" cy="2670132"/>
            <a:chOff x="1386788" y="1269838"/>
            <a:chExt cx="1556475" cy="2670132"/>
          </a:xfrm>
        </p:grpSpPr>
        <p:sp>
          <p:nvSpPr>
            <p:cNvPr id="6" name="Google Shape;2449;p44">
              <a:extLst>
                <a:ext uri="{FF2B5EF4-FFF2-40B4-BE49-F238E27FC236}">
                  <a16:creationId xmlns:a16="http://schemas.microsoft.com/office/drawing/2014/main" id="{2FA94CE9-EE7F-2626-08DF-B54E32294ED1}"/>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44">
              <a:extLst>
                <a:ext uri="{FF2B5EF4-FFF2-40B4-BE49-F238E27FC236}">
                  <a16:creationId xmlns:a16="http://schemas.microsoft.com/office/drawing/2014/main" id="{47C9D821-136E-2BB8-9F4D-65E2BEA26DC0}"/>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44">
              <a:extLst>
                <a:ext uri="{FF2B5EF4-FFF2-40B4-BE49-F238E27FC236}">
                  <a16:creationId xmlns:a16="http://schemas.microsoft.com/office/drawing/2014/main" id="{B3E5C711-12EB-4F39-8FFE-6C8C63910B61}"/>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Policy as Code</a:t>
              </a:r>
            </a:p>
          </p:txBody>
        </p:sp>
        <p:sp>
          <p:nvSpPr>
            <p:cNvPr id="9" name="Google Shape;2452;p44">
              <a:extLst>
                <a:ext uri="{FF2B5EF4-FFF2-40B4-BE49-F238E27FC236}">
                  <a16:creationId xmlns:a16="http://schemas.microsoft.com/office/drawing/2014/main" id="{3523C1B3-6A4B-9710-08B9-C82208A4E0E7}"/>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455;p44">
              <a:extLst>
                <a:ext uri="{FF2B5EF4-FFF2-40B4-BE49-F238E27FC236}">
                  <a16:creationId xmlns:a16="http://schemas.microsoft.com/office/drawing/2014/main" id="{E620D179-63A9-99C6-2088-57F93F87B7B9}"/>
                </a:ext>
              </a:extLst>
            </p:cNvPr>
            <p:cNvSpPr txBox="1"/>
            <p:nvPr/>
          </p:nvSpPr>
          <p:spPr>
            <a:xfrm>
              <a:off x="1420172" y="3510370"/>
              <a:ext cx="1403975"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Governance</a:t>
              </a:r>
              <a:endParaRPr sz="1300" dirty="0">
                <a:solidFill>
                  <a:srgbClr val="434343"/>
                </a:solidFill>
                <a:latin typeface="Roboto"/>
                <a:ea typeface="Roboto"/>
                <a:cs typeface="Roboto"/>
                <a:sym typeface="Roboto"/>
              </a:endParaRPr>
            </a:p>
          </p:txBody>
        </p:sp>
      </p:grpSp>
      <p:grpSp>
        <p:nvGrpSpPr>
          <p:cNvPr id="13" name="Google Shape;2456;p44">
            <a:extLst>
              <a:ext uri="{FF2B5EF4-FFF2-40B4-BE49-F238E27FC236}">
                <a16:creationId xmlns:a16="http://schemas.microsoft.com/office/drawing/2014/main" id="{F74D580C-42E7-7D80-D93C-AAC6EAB9254B}"/>
              </a:ext>
            </a:extLst>
          </p:cNvPr>
          <p:cNvGrpSpPr/>
          <p:nvPr/>
        </p:nvGrpSpPr>
        <p:grpSpPr>
          <a:xfrm>
            <a:off x="4877371" y="2319705"/>
            <a:ext cx="1556775" cy="2661837"/>
            <a:chOff x="3793638" y="1269838"/>
            <a:chExt cx="1556775" cy="2661837"/>
          </a:xfrm>
        </p:grpSpPr>
        <p:sp>
          <p:nvSpPr>
            <p:cNvPr id="14" name="Google Shape;2457;p44">
              <a:extLst>
                <a:ext uri="{FF2B5EF4-FFF2-40B4-BE49-F238E27FC236}">
                  <a16:creationId xmlns:a16="http://schemas.microsoft.com/office/drawing/2014/main" id="{CAB42C74-9499-1CFA-ABDF-DF3A55DD7DF6}"/>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8;p44">
              <a:extLst>
                <a:ext uri="{FF2B5EF4-FFF2-40B4-BE49-F238E27FC236}">
                  <a16:creationId xmlns:a16="http://schemas.microsoft.com/office/drawing/2014/main" id="{FEDB6A90-8392-D1B4-DB78-42E20939E7BC}"/>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9;p44">
              <a:extLst>
                <a:ext uri="{FF2B5EF4-FFF2-40B4-BE49-F238E27FC236}">
                  <a16:creationId xmlns:a16="http://schemas.microsoft.com/office/drawing/2014/main" id="{83086BD5-4F18-9FBB-69A6-AD45B68AE08D}"/>
                </a:ext>
              </a:extLst>
            </p:cNvPr>
            <p:cNvSpPr/>
            <p:nvPr/>
          </p:nvSpPr>
          <p:spPr>
            <a:xfrm>
              <a:off x="3900213" y="1616388"/>
              <a:ext cx="1343625" cy="1343650"/>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Chaos Engineering</a:t>
              </a:r>
            </a:p>
          </p:txBody>
        </p:sp>
        <p:sp>
          <p:nvSpPr>
            <p:cNvPr id="17" name="Google Shape;2460;p44">
              <a:extLst>
                <a:ext uri="{FF2B5EF4-FFF2-40B4-BE49-F238E27FC236}">
                  <a16:creationId xmlns:a16="http://schemas.microsoft.com/office/drawing/2014/main" id="{1241073A-5C15-F5C5-3E5B-5BF2B2F461C1}"/>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62;p44">
              <a:extLst>
                <a:ext uri="{FF2B5EF4-FFF2-40B4-BE49-F238E27FC236}">
                  <a16:creationId xmlns:a16="http://schemas.microsoft.com/office/drawing/2014/main" id="{DD6F8685-79F7-DAB9-C281-EF313A259E67}"/>
                </a:ext>
              </a:extLst>
            </p:cNvPr>
            <p:cNvSpPr txBox="1"/>
            <p:nvPr/>
          </p:nvSpPr>
          <p:spPr>
            <a:xfrm>
              <a:off x="4047325"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Diagnosis</a:t>
              </a:r>
              <a:endParaRPr sz="1300" dirty="0">
                <a:solidFill>
                  <a:srgbClr val="434343"/>
                </a:solidFill>
                <a:latin typeface="Roboto"/>
                <a:ea typeface="Roboto"/>
                <a:cs typeface="Roboto"/>
                <a:sym typeface="Roboto"/>
              </a:endParaRPr>
            </a:p>
          </p:txBody>
        </p:sp>
      </p:grpSp>
      <p:grpSp>
        <p:nvGrpSpPr>
          <p:cNvPr id="20" name="Google Shape;2463;p44">
            <a:extLst>
              <a:ext uri="{FF2B5EF4-FFF2-40B4-BE49-F238E27FC236}">
                <a16:creationId xmlns:a16="http://schemas.microsoft.com/office/drawing/2014/main" id="{D7DE10B4-89D0-A22F-D171-27E7223076C4}"/>
              </a:ext>
            </a:extLst>
          </p:cNvPr>
          <p:cNvGrpSpPr/>
          <p:nvPr/>
        </p:nvGrpSpPr>
        <p:grpSpPr>
          <a:xfrm>
            <a:off x="7284521" y="2319705"/>
            <a:ext cx="1556475" cy="2661837"/>
            <a:chOff x="6200788" y="1269838"/>
            <a:chExt cx="1556475" cy="2661837"/>
          </a:xfrm>
        </p:grpSpPr>
        <p:sp>
          <p:nvSpPr>
            <p:cNvPr id="21" name="Google Shape;2464;p44">
              <a:extLst>
                <a:ext uri="{FF2B5EF4-FFF2-40B4-BE49-F238E27FC236}">
                  <a16:creationId xmlns:a16="http://schemas.microsoft.com/office/drawing/2014/main" id="{90EC1E16-EDC0-F083-6996-6DDF9FA53FA1}"/>
                </a:ext>
              </a:extLst>
            </p:cNvPr>
            <p:cNvSpPr/>
            <p:nvPr/>
          </p:nvSpPr>
          <p:spPr>
            <a:xfrm>
              <a:off x="6310913" y="2703063"/>
              <a:ext cx="1336500" cy="722800"/>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65;p44">
              <a:extLst>
                <a:ext uri="{FF2B5EF4-FFF2-40B4-BE49-F238E27FC236}">
                  <a16:creationId xmlns:a16="http://schemas.microsoft.com/office/drawing/2014/main" id="{93664EFC-5454-62F8-848D-5879DCC4CFA3}"/>
                </a:ext>
              </a:extLst>
            </p:cNvPr>
            <p:cNvSpPr/>
            <p:nvPr/>
          </p:nvSpPr>
          <p:spPr>
            <a:xfrm>
              <a:off x="6200788" y="1518238"/>
              <a:ext cx="1556475" cy="1540850"/>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66;p44">
              <a:extLst>
                <a:ext uri="{FF2B5EF4-FFF2-40B4-BE49-F238E27FC236}">
                  <a16:creationId xmlns:a16="http://schemas.microsoft.com/office/drawing/2014/main" id="{1723FC62-9017-0B2B-36A8-8B07FECA9D81}"/>
                </a:ext>
              </a:extLst>
            </p:cNvPr>
            <p:cNvSpPr/>
            <p:nvPr/>
          </p:nvSpPr>
          <p:spPr>
            <a:xfrm>
              <a:off x="6307338" y="1616388"/>
              <a:ext cx="1343950" cy="1343950"/>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Automation</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4" name="Google Shape;2467;p44">
              <a:extLst>
                <a:ext uri="{FF2B5EF4-FFF2-40B4-BE49-F238E27FC236}">
                  <a16:creationId xmlns:a16="http://schemas.microsoft.com/office/drawing/2014/main" id="{2120B566-7CF4-A803-F6F7-B3237B1D3192}"/>
                </a:ext>
              </a:extLst>
            </p:cNvPr>
            <p:cNvSpPr/>
            <p:nvPr/>
          </p:nvSpPr>
          <p:spPr>
            <a:xfrm>
              <a:off x="6655313" y="1269838"/>
              <a:ext cx="647725" cy="640075"/>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69;p44">
              <a:extLst>
                <a:ext uri="{FF2B5EF4-FFF2-40B4-BE49-F238E27FC236}">
                  <a16:creationId xmlns:a16="http://schemas.microsoft.com/office/drawing/2014/main" id="{96B774C3-3F47-ABC4-1275-A91BDD6A1F9F}"/>
                </a:ext>
              </a:extLst>
            </p:cNvPr>
            <p:cNvSpPr txBox="1"/>
            <p:nvPr/>
          </p:nvSpPr>
          <p:spPr>
            <a:xfrm>
              <a:off x="6454200"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 3</a:t>
              </a:r>
              <a:endParaRPr sz="1300" dirty="0">
                <a:solidFill>
                  <a:srgbClr val="434343"/>
                </a:solidFill>
                <a:latin typeface="Roboto"/>
                <a:ea typeface="Roboto"/>
                <a:cs typeface="Roboto"/>
                <a:sym typeface="Roboto"/>
              </a:endParaRPr>
            </a:p>
          </p:txBody>
        </p:sp>
      </p:grpSp>
      <p:grpSp>
        <p:nvGrpSpPr>
          <p:cNvPr id="27" name="Google Shape;2470;p44">
            <a:extLst>
              <a:ext uri="{FF2B5EF4-FFF2-40B4-BE49-F238E27FC236}">
                <a16:creationId xmlns:a16="http://schemas.microsoft.com/office/drawing/2014/main" id="{50723CA2-3862-F552-C02F-E0868B47EFB6}"/>
              </a:ext>
            </a:extLst>
          </p:cNvPr>
          <p:cNvGrpSpPr/>
          <p:nvPr/>
        </p:nvGrpSpPr>
        <p:grpSpPr>
          <a:xfrm>
            <a:off x="3673946" y="2649580"/>
            <a:ext cx="1556475" cy="2639050"/>
            <a:chOff x="2590213" y="1599713"/>
            <a:chExt cx="1556475" cy="2639050"/>
          </a:xfrm>
        </p:grpSpPr>
        <p:sp>
          <p:nvSpPr>
            <p:cNvPr id="28" name="Google Shape;2471;p44">
              <a:extLst>
                <a:ext uri="{FF2B5EF4-FFF2-40B4-BE49-F238E27FC236}">
                  <a16:creationId xmlns:a16="http://schemas.microsoft.com/office/drawing/2014/main" id="{F40EA952-4B42-703A-2241-16CC1B9E71E3}"/>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2;p44">
              <a:extLst>
                <a:ext uri="{FF2B5EF4-FFF2-40B4-BE49-F238E27FC236}">
                  <a16:creationId xmlns:a16="http://schemas.microsoft.com/office/drawing/2014/main" id="{6EE101C0-4C2C-E827-C902-4341F1CD6EB4}"/>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3;p44">
              <a:extLst>
                <a:ext uri="{FF2B5EF4-FFF2-40B4-BE49-F238E27FC236}">
                  <a16:creationId xmlns:a16="http://schemas.microsoft.com/office/drawing/2014/main" id="{FEB24CCB-11E3-6E1E-A2E7-16B5FF2BCF83}"/>
                </a:ext>
              </a:extLst>
            </p:cNvPr>
            <p:cNvSpPr/>
            <p:nvPr/>
          </p:nvSpPr>
          <p:spPr>
            <a:xfrm>
              <a:off x="2696788" y="2566513"/>
              <a:ext cx="1343625"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Upskill Devs</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1" name="Google Shape;2474;p44">
              <a:extLst>
                <a:ext uri="{FF2B5EF4-FFF2-40B4-BE49-F238E27FC236}">
                  <a16:creationId xmlns:a16="http://schemas.microsoft.com/office/drawing/2014/main" id="{83E1427E-B15A-D1DB-A4D7-33862AE9B21C}"/>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476;p44">
              <a:extLst>
                <a:ext uri="{FF2B5EF4-FFF2-40B4-BE49-F238E27FC236}">
                  <a16:creationId xmlns:a16="http://schemas.microsoft.com/office/drawing/2014/main" id="{EE7C3B69-E620-B9BC-191E-0C833DFA2212}"/>
                </a:ext>
              </a:extLst>
            </p:cNvPr>
            <p:cNvSpPr txBox="1"/>
            <p:nvPr/>
          </p:nvSpPr>
          <p:spPr>
            <a:xfrm>
              <a:off x="2843913"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Investment</a:t>
              </a:r>
              <a:endParaRPr sz="1300" dirty="0">
                <a:solidFill>
                  <a:srgbClr val="434343"/>
                </a:solidFill>
                <a:latin typeface="Roboto"/>
                <a:ea typeface="Roboto"/>
                <a:cs typeface="Roboto"/>
                <a:sym typeface="Roboto"/>
              </a:endParaRPr>
            </a:p>
          </p:txBody>
        </p:sp>
      </p:grpSp>
      <p:grpSp>
        <p:nvGrpSpPr>
          <p:cNvPr id="34" name="Google Shape;2477;p44">
            <a:extLst>
              <a:ext uri="{FF2B5EF4-FFF2-40B4-BE49-F238E27FC236}">
                <a16:creationId xmlns:a16="http://schemas.microsoft.com/office/drawing/2014/main" id="{592898D6-7E39-39ED-9412-5055798C6013}"/>
              </a:ext>
            </a:extLst>
          </p:cNvPr>
          <p:cNvGrpSpPr/>
          <p:nvPr/>
        </p:nvGrpSpPr>
        <p:grpSpPr>
          <a:xfrm>
            <a:off x="6081096" y="2649580"/>
            <a:ext cx="1556475" cy="2639050"/>
            <a:chOff x="4997363" y="1599713"/>
            <a:chExt cx="1556475" cy="2639050"/>
          </a:xfrm>
        </p:grpSpPr>
        <p:sp>
          <p:nvSpPr>
            <p:cNvPr id="35" name="Google Shape;2478;p44">
              <a:extLst>
                <a:ext uri="{FF2B5EF4-FFF2-40B4-BE49-F238E27FC236}">
                  <a16:creationId xmlns:a16="http://schemas.microsoft.com/office/drawing/2014/main" id="{95BD95C3-0115-FAF3-FDD4-E3DFE2170E57}"/>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9;p44">
              <a:extLst>
                <a:ext uri="{FF2B5EF4-FFF2-40B4-BE49-F238E27FC236}">
                  <a16:creationId xmlns:a16="http://schemas.microsoft.com/office/drawing/2014/main" id="{2349B512-301B-40E0-592B-C0C602E66905}"/>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0;p44">
              <a:extLst>
                <a:ext uri="{FF2B5EF4-FFF2-40B4-BE49-F238E27FC236}">
                  <a16:creationId xmlns:a16="http://schemas.microsoft.com/office/drawing/2014/main" id="{C764B283-1A38-51F7-5784-7A53F79083E7}"/>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Start Small</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2481;p44">
              <a:extLst>
                <a:ext uri="{FF2B5EF4-FFF2-40B4-BE49-F238E27FC236}">
                  <a16:creationId xmlns:a16="http://schemas.microsoft.com/office/drawing/2014/main" id="{1F71D637-EFCF-EE43-B341-132CB8145028}"/>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84;p44">
              <a:extLst>
                <a:ext uri="{FF2B5EF4-FFF2-40B4-BE49-F238E27FC236}">
                  <a16:creationId xmlns:a16="http://schemas.microsoft.com/office/drawing/2014/main" id="{1F377EEF-4FEC-FE40-CB59-5B1D164A6CE8}"/>
                </a:ext>
              </a:extLst>
            </p:cNvPr>
            <p:cNvSpPr txBox="1"/>
            <p:nvPr/>
          </p:nvSpPr>
          <p:spPr>
            <a:xfrm>
              <a:off x="5250888"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Iteration</a:t>
              </a:r>
              <a:endParaRPr sz="1300" dirty="0">
                <a:solidFill>
                  <a:srgbClr val="434343"/>
                </a:solidFill>
                <a:latin typeface="Roboto"/>
                <a:ea typeface="Roboto"/>
                <a:cs typeface="Roboto"/>
                <a:sym typeface="Roboto"/>
              </a:endParaRPr>
            </a:p>
          </p:txBody>
        </p:sp>
      </p:grpSp>
      <p:sp>
        <p:nvSpPr>
          <p:cNvPr id="44" name="Google Shape;2482;p44">
            <a:extLst>
              <a:ext uri="{FF2B5EF4-FFF2-40B4-BE49-F238E27FC236}">
                <a16:creationId xmlns:a16="http://schemas.microsoft.com/office/drawing/2014/main" id="{B04EEAFB-0B61-6954-90E9-9936413B02C5}"/>
              </a:ext>
            </a:extLst>
          </p:cNvPr>
          <p:cNvSpPr/>
          <p:nvPr/>
        </p:nvSpPr>
        <p:spPr>
          <a:xfrm>
            <a:off x="3093716" y="2504455"/>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83;p44">
            <a:extLst>
              <a:ext uri="{FF2B5EF4-FFF2-40B4-BE49-F238E27FC236}">
                <a16:creationId xmlns:a16="http://schemas.microsoft.com/office/drawing/2014/main" id="{8C78D96F-D444-A548-EE25-D7DB0E50A4B8}"/>
              </a:ext>
            </a:extLst>
          </p:cNvPr>
          <p:cNvSpPr/>
          <p:nvPr/>
        </p:nvSpPr>
        <p:spPr>
          <a:xfrm>
            <a:off x="3209216" y="2619655"/>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ctangle 45" descr="User">
            <a:extLst>
              <a:ext uri="{FF2B5EF4-FFF2-40B4-BE49-F238E27FC236}">
                <a16:creationId xmlns:a16="http://schemas.microsoft.com/office/drawing/2014/main" id="{360E1B8B-455B-87AE-813C-8EDC89F037C7}"/>
              </a:ext>
            </a:extLst>
          </p:cNvPr>
          <p:cNvSpPr/>
          <p:nvPr/>
        </p:nvSpPr>
        <p:spPr>
          <a:xfrm>
            <a:off x="4216275" y="4742666"/>
            <a:ext cx="460258" cy="39477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7" name="Rectangle 46" descr="Banana Peel with solid fill">
            <a:extLst>
              <a:ext uri="{FF2B5EF4-FFF2-40B4-BE49-F238E27FC236}">
                <a16:creationId xmlns:a16="http://schemas.microsoft.com/office/drawing/2014/main" id="{1E75F76D-A428-1A77-4B9A-E7DC25C29305}"/>
              </a:ext>
            </a:extLst>
          </p:cNvPr>
          <p:cNvSpPr/>
          <p:nvPr/>
        </p:nvSpPr>
        <p:spPr>
          <a:xfrm>
            <a:off x="5477123" y="2441198"/>
            <a:ext cx="310080" cy="36215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dirty="0"/>
          </a:p>
        </p:txBody>
      </p:sp>
      <p:sp>
        <p:nvSpPr>
          <p:cNvPr id="48" name="Rectangle 47" descr="Workflow">
            <a:extLst>
              <a:ext uri="{FF2B5EF4-FFF2-40B4-BE49-F238E27FC236}">
                <a16:creationId xmlns:a16="http://schemas.microsoft.com/office/drawing/2014/main" id="{FCA6E30F-68F3-15D9-DB53-7FB48BE4DAC3}"/>
              </a:ext>
            </a:extLst>
          </p:cNvPr>
          <p:cNvSpPr/>
          <p:nvPr/>
        </p:nvSpPr>
        <p:spPr>
          <a:xfrm>
            <a:off x="6674737" y="4757530"/>
            <a:ext cx="356396" cy="405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9" name="Rectangle 48" descr="Robot">
            <a:extLst>
              <a:ext uri="{FF2B5EF4-FFF2-40B4-BE49-F238E27FC236}">
                <a16:creationId xmlns:a16="http://schemas.microsoft.com/office/drawing/2014/main" id="{E4BD1AE3-E228-0439-937A-DA13EEC28ADB}"/>
              </a:ext>
            </a:extLst>
          </p:cNvPr>
          <p:cNvSpPr/>
          <p:nvPr/>
        </p:nvSpPr>
        <p:spPr>
          <a:xfrm>
            <a:off x="7826709" y="2411296"/>
            <a:ext cx="489458" cy="41671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Tree>
    <p:extLst>
      <p:ext uri="{BB962C8B-B14F-4D97-AF65-F5344CB8AC3E}">
        <p14:creationId xmlns:p14="http://schemas.microsoft.com/office/powerpoint/2010/main" val="2917750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2B03-D0A8-5290-18D6-3CD761E28551}"/>
              </a:ext>
            </a:extLst>
          </p:cNvPr>
          <p:cNvSpPr>
            <a:spLocks noGrp="1"/>
          </p:cNvSpPr>
          <p:nvPr>
            <p:ph type="title"/>
          </p:nvPr>
        </p:nvSpPr>
        <p:spPr/>
        <p:txBody>
          <a:bodyPr/>
          <a:lstStyle/>
          <a:p>
            <a:r>
              <a:rPr lang="en-DK" dirty="0"/>
              <a:t>Recommendations</a:t>
            </a:r>
          </a:p>
        </p:txBody>
      </p:sp>
      <p:sp>
        <p:nvSpPr>
          <p:cNvPr id="4" name="Google Shape;2447;p44">
            <a:extLst>
              <a:ext uri="{FF2B5EF4-FFF2-40B4-BE49-F238E27FC236}">
                <a16:creationId xmlns:a16="http://schemas.microsoft.com/office/drawing/2014/main" id="{DD0CB125-0E68-FC7C-7124-595596DDCFCD}"/>
              </a:ext>
            </a:extLst>
          </p:cNvPr>
          <p:cNvSpPr/>
          <p:nvPr/>
        </p:nvSpPr>
        <p:spPr>
          <a:xfrm>
            <a:off x="3850471" y="3813430"/>
            <a:ext cx="0" cy="25"/>
          </a:xfrm>
          <a:custGeom>
            <a:avLst/>
            <a:gdLst/>
            <a:ahLst/>
            <a:cxnLst/>
            <a:rect l="l" t="t" r="r" b="b"/>
            <a:pathLst>
              <a:path h="1" extrusionOk="0">
                <a:moveTo>
                  <a:pt x="0" y="0"/>
                </a:moveTo>
                <a:close/>
              </a:path>
            </a:pathLst>
          </a:custGeom>
          <a:solidFill>
            <a:srgbClr val="FFFFFF"/>
          </a:solidFill>
          <a:ln w="1211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48;p44">
            <a:extLst>
              <a:ext uri="{FF2B5EF4-FFF2-40B4-BE49-F238E27FC236}">
                <a16:creationId xmlns:a16="http://schemas.microsoft.com/office/drawing/2014/main" id="{4BDEE09D-3739-9D41-1109-DF9638D852AE}"/>
              </a:ext>
            </a:extLst>
          </p:cNvPr>
          <p:cNvGrpSpPr/>
          <p:nvPr/>
        </p:nvGrpSpPr>
        <p:grpSpPr>
          <a:xfrm>
            <a:off x="2470521" y="2319705"/>
            <a:ext cx="1556475" cy="2670132"/>
            <a:chOff x="1386788" y="1269838"/>
            <a:chExt cx="1556475" cy="2670132"/>
          </a:xfrm>
        </p:grpSpPr>
        <p:sp>
          <p:nvSpPr>
            <p:cNvPr id="6" name="Google Shape;2449;p44">
              <a:extLst>
                <a:ext uri="{FF2B5EF4-FFF2-40B4-BE49-F238E27FC236}">
                  <a16:creationId xmlns:a16="http://schemas.microsoft.com/office/drawing/2014/main" id="{2FA94CE9-EE7F-2626-08DF-B54E32294ED1}"/>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44">
              <a:extLst>
                <a:ext uri="{FF2B5EF4-FFF2-40B4-BE49-F238E27FC236}">
                  <a16:creationId xmlns:a16="http://schemas.microsoft.com/office/drawing/2014/main" id="{47C9D821-136E-2BB8-9F4D-65E2BEA26DC0}"/>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44">
              <a:extLst>
                <a:ext uri="{FF2B5EF4-FFF2-40B4-BE49-F238E27FC236}">
                  <a16:creationId xmlns:a16="http://schemas.microsoft.com/office/drawing/2014/main" id="{B3E5C711-12EB-4F39-8FFE-6C8C63910B61}"/>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Policy as Code</a:t>
              </a:r>
            </a:p>
          </p:txBody>
        </p:sp>
        <p:sp>
          <p:nvSpPr>
            <p:cNvPr id="9" name="Google Shape;2452;p44">
              <a:extLst>
                <a:ext uri="{FF2B5EF4-FFF2-40B4-BE49-F238E27FC236}">
                  <a16:creationId xmlns:a16="http://schemas.microsoft.com/office/drawing/2014/main" id="{3523C1B3-6A4B-9710-08B9-C82208A4E0E7}"/>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455;p44">
              <a:extLst>
                <a:ext uri="{FF2B5EF4-FFF2-40B4-BE49-F238E27FC236}">
                  <a16:creationId xmlns:a16="http://schemas.microsoft.com/office/drawing/2014/main" id="{E620D179-63A9-99C6-2088-57F93F87B7B9}"/>
                </a:ext>
              </a:extLst>
            </p:cNvPr>
            <p:cNvSpPr txBox="1"/>
            <p:nvPr/>
          </p:nvSpPr>
          <p:spPr>
            <a:xfrm>
              <a:off x="1420172" y="3510370"/>
              <a:ext cx="1403975"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Governance</a:t>
              </a:r>
              <a:endParaRPr sz="1300" dirty="0">
                <a:solidFill>
                  <a:srgbClr val="434343"/>
                </a:solidFill>
                <a:latin typeface="Roboto"/>
                <a:ea typeface="Roboto"/>
                <a:cs typeface="Roboto"/>
                <a:sym typeface="Roboto"/>
              </a:endParaRPr>
            </a:p>
          </p:txBody>
        </p:sp>
      </p:grpSp>
      <p:grpSp>
        <p:nvGrpSpPr>
          <p:cNvPr id="13" name="Google Shape;2456;p44">
            <a:extLst>
              <a:ext uri="{FF2B5EF4-FFF2-40B4-BE49-F238E27FC236}">
                <a16:creationId xmlns:a16="http://schemas.microsoft.com/office/drawing/2014/main" id="{F74D580C-42E7-7D80-D93C-AAC6EAB9254B}"/>
              </a:ext>
            </a:extLst>
          </p:cNvPr>
          <p:cNvGrpSpPr/>
          <p:nvPr/>
        </p:nvGrpSpPr>
        <p:grpSpPr>
          <a:xfrm>
            <a:off x="4877371" y="2319705"/>
            <a:ext cx="1556775" cy="2661837"/>
            <a:chOff x="3793638" y="1269838"/>
            <a:chExt cx="1556775" cy="2661837"/>
          </a:xfrm>
        </p:grpSpPr>
        <p:sp>
          <p:nvSpPr>
            <p:cNvPr id="14" name="Google Shape;2457;p44">
              <a:extLst>
                <a:ext uri="{FF2B5EF4-FFF2-40B4-BE49-F238E27FC236}">
                  <a16:creationId xmlns:a16="http://schemas.microsoft.com/office/drawing/2014/main" id="{CAB42C74-9499-1CFA-ABDF-DF3A55DD7DF6}"/>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58;p44">
              <a:extLst>
                <a:ext uri="{FF2B5EF4-FFF2-40B4-BE49-F238E27FC236}">
                  <a16:creationId xmlns:a16="http://schemas.microsoft.com/office/drawing/2014/main" id="{FEDB6A90-8392-D1B4-DB78-42E20939E7BC}"/>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9;p44">
              <a:extLst>
                <a:ext uri="{FF2B5EF4-FFF2-40B4-BE49-F238E27FC236}">
                  <a16:creationId xmlns:a16="http://schemas.microsoft.com/office/drawing/2014/main" id="{83086BD5-4F18-9FBB-69A6-AD45B68AE08D}"/>
                </a:ext>
              </a:extLst>
            </p:cNvPr>
            <p:cNvSpPr/>
            <p:nvPr/>
          </p:nvSpPr>
          <p:spPr>
            <a:xfrm>
              <a:off x="3900213" y="1616388"/>
              <a:ext cx="1343625" cy="1343650"/>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solidFill>
                    <a:srgbClr val="434343"/>
                  </a:solidFill>
                  <a:latin typeface="Fira Sans Extra Condensed Medium"/>
                  <a:ea typeface="Fira Sans Extra Condensed Medium"/>
                  <a:cs typeface="Fira Sans Extra Condensed Medium"/>
                  <a:sym typeface="Fira Sans Extra Condensed Medium"/>
                </a:rPr>
                <a:t>Chaos Engineering</a:t>
              </a:r>
            </a:p>
          </p:txBody>
        </p:sp>
        <p:sp>
          <p:nvSpPr>
            <p:cNvPr id="17" name="Google Shape;2460;p44">
              <a:extLst>
                <a:ext uri="{FF2B5EF4-FFF2-40B4-BE49-F238E27FC236}">
                  <a16:creationId xmlns:a16="http://schemas.microsoft.com/office/drawing/2014/main" id="{1241073A-5C15-F5C5-3E5B-5BF2B2F461C1}"/>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62;p44">
              <a:extLst>
                <a:ext uri="{FF2B5EF4-FFF2-40B4-BE49-F238E27FC236}">
                  <a16:creationId xmlns:a16="http://schemas.microsoft.com/office/drawing/2014/main" id="{DD6F8685-79F7-DAB9-C281-EF313A259E67}"/>
                </a:ext>
              </a:extLst>
            </p:cNvPr>
            <p:cNvSpPr txBox="1"/>
            <p:nvPr/>
          </p:nvSpPr>
          <p:spPr>
            <a:xfrm>
              <a:off x="4047325"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Diagnosis</a:t>
              </a:r>
              <a:endParaRPr sz="1300" dirty="0">
                <a:solidFill>
                  <a:srgbClr val="434343"/>
                </a:solidFill>
                <a:latin typeface="Roboto"/>
                <a:ea typeface="Roboto"/>
                <a:cs typeface="Roboto"/>
                <a:sym typeface="Roboto"/>
              </a:endParaRPr>
            </a:p>
          </p:txBody>
        </p:sp>
      </p:grpSp>
      <p:grpSp>
        <p:nvGrpSpPr>
          <p:cNvPr id="20" name="Google Shape;2463;p44">
            <a:extLst>
              <a:ext uri="{FF2B5EF4-FFF2-40B4-BE49-F238E27FC236}">
                <a16:creationId xmlns:a16="http://schemas.microsoft.com/office/drawing/2014/main" id="{D7DE10B4-89D0-A22F-D171-27E7223076C4}"/>
              </a:ext>
            </a:extLst>
          </p:cNvPr>
          <p:cNvGrpSpPr/>
          <p:nvPr/>
        </p:nvGrpSpPr>
        <p:grpSpPr>
          <a:xfrm>
            <a:off x="7284521" y="2319705"/>
            <a:ext cx="1556475" cy="2661837"/>
            <a:chOff x="6200788" y="1269838"/>
            <a:chExt cx="1556475" cy="2661837"/>
          </a:xfrm>
        </p:grpSpPr>
        <p:sp>
          <p:nvSpPr>
            <p:cNvPr id="21" name="Google Shape;2464;p44">
              <a:extLst>
                <a:ext uri="{FF2B5EF4-FFF2-40B4-BE49-F238E27FC236}">
                  <a16:creationId xmlns:a16="http://schemas.microsoft.com/office/drawing/2014/main" id="{90EC1E16-EDC0-F083-6996-6DDF9FA53FA1}"/>
                </a:ext>
              </a:extLst>
            </p:cNvPr>
            <p:cNvSpPr/>
            <p:nvPr/>
          </p:nvSpPr>
          <p:spPr>
            <a:xfrm>
              <a:off x="6310913" y="2703063"/>
              <a:ext cx="1336500" cy="722800"/>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65;p44">
              <a:extLst>
                <a:ext uri="{FF2B5EF4-FFF2-40B4-BE49-F238E27FC236}">
                  <a16:creationId xmlns:a16="http://schemas.microsoft.com/office/drawing/2014/main" id="{93664EFC-5454-62F8-848D-5879DCC4CFA3}"/>
                </a:ext>
              </a:extLst>
            </p:cNvPr>
            <p:cNvSpPr/>
            <p:nvPr/>
          </p:nvSpPr>
          <p:spPr>
            <a:xfrm>
              <a:off x="6200788" y="1518238"/>
              <a:ext cx="1556475" cy="1540850"/>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66;p44">
              <a:extLst>
                <a:ext uri="{FF2B5EF4-FFF2-40B4-BE49-F238E27FC236}">
                  <a16:creationId xmlns:a16="http://schemas.microsoft.com/office/drawing/2014/main" id="{1723FC62-9017-0B2B-36A8-8B07FECA9D81}"/>
                </a:ext>
              </a:extLst>
            </p:cNvPr>
            <p:cNvSpPr/>
            <p:nvPr/>
          </p:nvSpPr>
          <p:spPr>
            <a:xfrm>
              <a:off x="6307338" y="1616388"/>
              <a:ext cx="1343950" cy="1343950"/>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Automation</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4" name="Google Shape;2467;p44">
              <a:extLst>
                <a:ext uri="{FF2B5EF4-FFF2-40B4-BE49-F238E27FC236}">
                  <a16:creationId xmlns:a16="http://schemas.microsoft.com/office/drawing/2014/main" id="{2120B566-7CF4-A803-F6F7-B3237B1D3192}"/>
                </a:ext>
              </a:extLst>
            </p:cNvPr>
            <p:cNvSpPr/>
            <p:nvPr/>
          </p:nvSpPr>
          <p:spPr>
            <a:xfrm>
              <a:off x="6655313" y="1269838"/>
              <a:ext cx="647725" cy="640075"/>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69;p44">
              <a:extLst>
                <a:ext uri="{FF2B5EF4-FFF2-40B4-BE49-F238E27FC236}">
                  <a16:creationId xmlns:a16="http://schemas.microsoft.com/office/drawing/2014/main" id="{96B774C3-3F47-ABC4-1275-A91BDD6A1F9F}"/>
                </a:ext>
              </a:extLst>
            </p:cNvPr>
            <p:cNvSpPr txBox="1"/>
            <p:nvPr/>
          </p:nvSpPr>
          <p:spPr>
            <a:xfrm>
              <a:off x="6454200" y="3502075"/>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 3</a:t>
              </a:r>
              <a:endParaRPr sz="1300" dirty="0">
                <a:solidFill>
                  <a:srgbClr val="434343"/>
                </a:solidFill>
                <a:latin typeface="Roboto"/>
                <a:ea typeface="Roboto"/>
                <a:cs typeface="Roboto"/>
                <a:sym typeface="Roboto"/>
              </a:endParaRPr>
            </a:p>
          </p:txBody>
        </p:sp>
      </p:grpSp>
      <p:grpSp>
        <p:nvGrpSpPr>
          <p:cNvPr id="27" name="Google Shape;2470;p44">
            <a:extLst>
              <a:ext uri="{FF2B5EF4-FFF2-40B4-BE49-F238E27FC236}">
                <a16:creationId xmlns:a16="http://schemas.microsoft.com/office/drawing/2014/main" id="{50723CA2-3862-F552-C02F-E0868B47EFB6}"/>
              </a:ext>
            </a:extLst>
          </p:cNvPr>
          <p:cNvGrpSpPr/>
          <p:nvPr/>
        </p:nvGrpSpPr>
        <p:grpSpPr>
          <a:xfrm>
            <a:off x="3673946" y="2649580"/>
            <a:ext cx="1556475" cy="2639050"/>
            <a:chOff x="2590213" y="1599713"/>
            <a:chExt cx="1556475" cy="2639050"/>
          </a:xfrm>
        </p:grpSpPr>
        <p:sp>
          <p:nvSpPr>
            <p:cNvPr id="28" name="Google Shape;2471;p44">
              <a:extLst>
                <a:ext uri="{FF2B5EF4-FFF2-40B4-BE49-F238E27FC236}">
                  <a16:creationId xmlns:a16="http://schemas.microsoft.com/office/drawing/2014/main" id="{F40EA952-4B42-703A-2241-16CC1B9E71E3}"/>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2;p44">
              <a:extLst>
                <a:ext uri="{FF2B5EF4-FFF2-40B4-BE49-F238E27FC236}">
                  <a16:creationId xmlns:a16="http://schemas.microsoft.com/office/drawing/2014/main" id="{6EE101C0-4C2C-E827-C902-4341F1CD6EB4}"/>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73;p44">
              <a:extLst>
                <a:ext uri="{FF2B5EF4-FFF2-40B4-BE49-F238E27FC236}">
                  <a16:creationId xmlns:a16="http://schemas.microsoft.com/office/drawing/2014/main" id="{FEB24CCB-11E3-6E1E-A2E7-16B5FF2BCF83}"/>
                </a:ext>
              </a:extLst>
            </p:cNvPr>
            <p:cNvSpPr/>
            <p:nvPr/>
          </p:nvSpPr>
          <p:spPr>
            <a:xfrm>
              <a:off x="2696788" y="2566513"/>
              <a:ext cx="1343625"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Upskill Devs</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1" name="Google Shape;2474;p44">
              <a:extLst>
                <a:ext uri="{FF2B5EF4-FFF2-40B4-BE49-F238E27FC236}">
                  <a16:creationId xmlns:a16="http://schemas.microsoft.com/office/drawing/2014/main" id="{83E1427E-B15A-D1DB-A4D7-33862AE9B21C}"/>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476;p44">
              <a:extLst>
                <a:ext uri="{FF2B5EF4-FFF2-40B4-BE49-F238E27FC236}">
                  <a16:creationId xmlns:a16="http://schemas.microsoft.com/office/drawing/2014/main" id="{EE7C3B69-E620-B9BC-191E-0C833DFA2212}"/>
                </a:ext>
              </a:extLst>
            </p:cNvPr>
            <p:cNvSpPr txBox="1"/>
            <p:nvPr/>
          </p:nvSpPr>
          <p:spPr>
            <a:xfrm>
              <a:off x="2843913"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Investment</a:t>
              </a:r>
              <a:endParaRPr sz="1300" dirty="0">
                <a:solidFill>
                  <a:srgbClr val="434343"/>
                </a:solidFill>
                <a:latin typeface="Roboto"/>
                <a:ea typeface="Roboto"/>
                <a:cs typeface="Roboto"/>
                <a:sym typeface="Roboto"/>
              </a:endParaRPr>
            </a:p>
          </p:txBody>
        </p:sp>
      </p:grpSp>
      <p:grpSp>
        <p:nvGrpSpPr>
          <p:cNvPr id="34" name="Google Shape;2477;p44">
            <a:extLst>
              <a:ext uri="{FF2B5EF4-FFF2-40B4-BE49-F238E27FC236}">
                <a16:creationId xmlns:a16="http://schemas.microsoft.com/office/drawing/2014/main" id="{592898D6-7E39-39ED-9412-5055798C6013}"/>
              </a:ext>
            </a:extLst>
          </p:cNvPr>
          <p:cNvGrpSpPr/>
          <p:nvPr/>
        </p:nvGrpSpPr>
        <p:grpSpPr>
          <a:xfrm>
            <a:off x="6081096" y="2649580"/>
            <a:ext cx="1556475" cy="2639050"/>
            <a:chOff x="4997363" y="1599713"/>
            <a:chExt cx="1556475" cy="2639050"/>
          </a:xfrm>
        </p:grpSpPr>
        <p:sp>
          <p:nvSpPr>
            <p:cNvPr id="35" name="Google Shape;2478;p44">
              <a:extLst>
                <a:ext uri="{FF2B5EF4-FFF2-40B4-BE49-F238E27FC236}">
                  <a16:creationId xmlns:a16="http://schemas.microsoft.com/office/drawing/2014/main" id="{95BD95C3-0115-FAF3-FDD4-E3DFE2170E57}"/>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79;p44">
              <a:extLst>
                <a:ext uri="{FF2B5EF4-FFF2-40B4-BE49-F238E27FC236}">
                  <a16:creationId xmlns:a16="http://schemas.microsoft.com/office/drawing/2014/main" id="{2349B512-301B-40E0-592B-C0C602E66905}"/>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80;p44">
              <a:extLst>
                <a:ext uri="{FF2B5EF4-FFF2-40B4-BE49-F238E27FC236}">
                  <a16:creationId xmlns:a16="http://schemas.microsoft.com/office/drawing/2014/main" id="{C764B283-1A38-51F7-5784-7A53F79083E7}"/>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Start Small</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2481;p44">
              <a:extLst>
                <a:ext uri="{FF2B5EF4-FFF2-40B4-BE49-F238E27FC236}">
                  <a16:creationId xmlns:a16="http://schemas.microsoft.com/office/drawing/2014/main" id="{1F71D637-EFCF-EE43-B341-132CB8145028}"/>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484;p44">
              <a:extLst>
                <a:ext uri="{FF2B5EF4-FFF2-40B4-BE49-F238E27FC236}">
                  <a16:creationId xmlns:a16="http://schemas.microsoft.com/office/drawing/2014/main" id="{1F377EEF-4FEC-FE40-CB59-5B1D164A6CE8}"/>
                </a:ext>
              </a:extLst>
            </p:cNvPr>
            <p:cNvSpPr txBox="1"/>
            <p:nvPr/>
          </p:nvSpPr>
          <p:spPr>
            <a:xfrm>
              <a:off x="5250888" y="1599713"/>
              <a:ext cx="10494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434343"/>
                  </a:solidFill>
                  <a:latin typeface="Roboto"/>
                  <a:ea typeface="Roboto"/>
                  <a:cs typeface="Roboto"/>
                  <a:sym typeface="Roboto"/>
                </a:rPr>
                <a:t>Iteration</a:t>
              </a:r>
              <a:endParaRPr sz="1300" dirty="0">
                <a:solidFill>
                  <a:srgbClr val="434343"/>
                </a:solidFill>
                <a:latin typeface="Roboto"/>
                <a:ea typeface="Roboto"/>
                <a:cs typeface="Roboto"/>
                <a:sym typeface="Roboto"/>
              </a:endParaRPr>
            </a:p>
          </p:txBody>
        </p:sp>
      </p:grpSp>
      <p:sp>
        <p:nvSpPr>
          <p:cNvPr id="44" name="Google Shape;2482;p44">
            <a:extLst>
              <a:ext uri="{FF2B5EF4-FFF2-40B4-BE49-F238E27FC236}">
                <a16:creationId xmlns:a16="http://schemas.microsoft.com/office/drawing/2014/main" id="{B04EEAFB-0B61-6954-90E9-9936413B02C5}"/>
              </a:ext>
            </a:extLst>
          </p:cNvPr>
          <p:cNvSpPr/>
          <p:nvPr/>
        </p:nvSpPr>
        <p:spPr>
          <a:xfrm>
            <a:off x="3093716" y="2504455"/>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83;p44">
            <a:extLst>
              <a:ext uri="{FF2B5EF4-FFF2-40B4-BE49-F238E27FC236}">
                <a16:creationId xmlns:a16="http://schemas.microsoft.com/office/drawing/2014/main" id="{8C78D96F-D444-A548-EE25-D7DB0E50A4B8}"/>
              </a:ext>
            </a:extLst>
          </p:cNvPr>
          <p:cNvSpPr/>
          <p:nvPr/>
        </p:nvSpPr>
        <p:spPr>
          <a:xfrm>
            <a:off x="3209216" y="2619655"/>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Rectangle 45" descr="User">
            <a:extLst>
              <a:ext uri="{FF2B5EF4-FFF2-40B4-BE49-F238E27FC236}">
                <a16:creationId xmlns:a16="http://schemas.microsoft.com/office/drawing/2014/main" id="{360E1B8B-455B-87AE-813C-8EDC89F037C7}"/>
              </a:ext>
            </a:extLst>
          </p:cNvPr>
          <p:cNvSpPr/>
          <p:nvPr/>
        </p:nvSpPr>
        <p:spPr>
          <a:xfrm>
            <a:off x="4216275" y="4742666"/>
            <a:ext cx="460258" cy="39477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7" name="Rectangle 46" descr="Banana Peel with solid fill">
            <a:extLst>
              <a:ext uri="{FF2B5EF4-FFF2-40B4-BE49-F238E27FC236}">
                <a16:creationId xmlns:a16="http://schemas.microsoft.com/office/drawing/2014/main" id="{1E75F76D-A428-1A77-4B9A-E7DC25C29305}"/>
              </a:ext>
            </a:extLst>
          </p:cNvPr>
          <p:cNvSpPr/>
          <p:nvPr/>
        </p:nvSpPr>
        <p:spPr>
          <a:xfrm>
            <a:off x="5477123" y="2441198"/>
            <a:ext cx="310080" cy="3621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dirty="0"/>
          </a:p>
        </p:txBody>
      </p:sp>
      <p:sp>
        <p:nvSpPr>
          <p:cNvPr id="48" name="Rectangle 47" descr="Workflow">
            <a:extLst>
              <a:ext uri="{FF2B5EF4-FFF2-40B4-BE49-F238E27FC236}">
                <a16:creationId xmlns:a16="http://schemas.microsoft.com/office/drawing/2014/main" id="{FCA6E30F-68F3-15D9-DB53-7FB48BE4DAC3}"/>
              </a:ext>
            </a:extLst>
          </p:cNvPr>
          <p:cNvSpPr/>
          <p:nvPr/>
        </p:nvSpPr>
        <p:spPr>
          <a:xfrm>
            <a:off x="6674737" y="4757530"/>
            <a:ext cx="356396" cy="405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sp>
        <p:nvSpPr>
          <p:cNvPr id="49" name="Rectangle 48" descr="Robot">
            <a:extLst>
              <a:ext uri="{FF2B5EF4-FFF2-40B4-BE49-F238E27FC236}">
                <a16:creationId xmlns:a16="http://schemas.microsoft.com/office/drawing/2014/main" id="{E4BD1AE3-E228-0439-937A-DA13EEC28ADB}"/>
              </a:ext>
            </a:extLst>
          </p:cNvPr>
          <p:cNvSpPr/>
          <p:nvPr/>
        </p:nvSpPr>
        <p:spPr>
          <a:xfrm>
            <a:off x="7826709" y="2411296"/>
            <a:ext cx="489458" cy="41671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DK"/>
          </a:p>
        </p:txBody>
      </p:sp>
      <p:pic>
        <p:nvPicPr>
          <p:cNvPr id="25" name="Picture 24" descr="A white square in black background&#10;&#10;Description automatically generated">
            <a:extLst>
              <a:ext uri="{FF2B5EF4-FFF2-40B4-BE49-F238E27FC236}">
                <a16:creationId xmlns:a16="http://schemas.microsoft.com/office/drawing/2014/main" id="{B461EA3F-8242-0FE9-7A32-14546A21C056}"/>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7576852" y="2839173"/>
            <a:ext cx="974162" cy="1346200"/>
          </a:xfrm>
          <a:prstGeom prst="rect">
            <a:avLst/>
          </a:prstGeom>
        </p:spPr>
      </p:pic>
      <p:pic>
        <p:nvPicPr>
          <p:cNvPr id="32" name="Picture 31" descr="A white square in black background&#10;&#10;Description automatically generated">
            <a:extLst>
              <a:ext uri="{FF2B5EF4-FFF2-40B4-BE49-F238E27FC236}">
                <a16:creationId xmlns:a16="http://schemas.microsoft.com/office/drawing/2014/main" id="{46FA9508-42CE-2479-A851-E557A47FF348}"/>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5166007" y="2843105"/>
            <a:ext cx="974162" cy="1346200"/>
          </a:xfrm>
          <a:prstGeom prst="rect">
            <a:avLst/>
          </a:prstGeom>
        </p:spPr>
      </p:pic>
      <p:pic>
        <p:nvPicPr>
          <p:cNvPr id="39" name="Picture 38" descr="A white square in black background&#10;&#10;Description automatically generated">
            <a:extLst>
              <a:ext uri="{FF2B5EF4-FFF2-40B4-BE49-F238E27FC236}">
                <a16:creationId xmlns:a16="http://schemas.microsoft.com/office/drawing/2014/main" id="{E4DB2109-B164-7B07-F660-EB455FFD8AF9}"/>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5400000">
            <a:off x="2753114" y="2849536"/>
            <a:ext cx="974162" cy="1346200"/>
          </a:xfrm>
          <a:prstGeom prst="rect">
            <a:avLst/>
          </a:prstGeom>
        </p:spPr>
      </p:pic>
      <p:pic>
        <p:nvPicPr>
          <p:cNvPr id="40" name="Picture 39" descr="A white square in black background&#10;&#10;Description automatically generated">
            <a:extLst>
              <a:ext uri="{FF2B5EF4-FFF2-40B4-BE49-F238E27FC236}">
                <a16:creationId xmlns:a16="http://schemas.microsoft.com/office/drawing/2014/main" id="{7FD700B0-7662-0E59-A415-F28725ACA8EB}"/>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16200000">
            <a:off x="6378161" y="3432253"/>
            <a:ext cx="974162" cy="1346200"/>
          </a:xfrm>
          <a:prstGeom prst="rect">
            <a:avLst/>
          </a:prstGeom>
        </p:spPr>
      </p:pic>
      <p:pic>
        <p:nvPicPr>
          <p:cNvPr id="42" name="Picture 41" descr="A white square in black background&#10;&#10;Description automatically generated">
            <a:extLst>
              <a:ext uri="{FF2B5EF4-FFF2-40B4-BE49-F238E27FC236}">
                <a16:creationId xmlns:a16="http://schemas.microsoft.com/office/drawing/2014/main" id="{ED01C1EC-360C-59B2-8865-1BE27A88AB47}"/>
              </a:ext>
            </a:extLst>
          </p:cNvPr>
          <p:cNvPicPr>
            <a:picLocks noChangeAspect="1"/>
          </p:cNvPicPr>
          <p:nvPr/>
        </p:nvPicPr>
        <p:blipFill>
          <a:blip r:embed="rId10">
            <a:extLst>
              <a:ext uri="{28A0092B-C50C-407E-A947-70E740481C1C}">
                <a14:useLocalDpi xmlns:a14="http://schemas.microsoft.com/office/drawing/2010/main" val="0"/>
              </a:ext>
            </a:extLst>
          </a:blip>
          <a:srcRect l="27636"/>
          <a:stretch/>
        </p:blipFill>
        <p:spPr>
          <a:xfrm rot="16200000">
            <a:off x="3969524" y="3434768"/>
            <a:ext cx="974162" cy="1346200"/>
          </a:xfrm>
          <a:prstGeom prst="rect">
            <a:avLst/>
          </a:prstGeom>
        </p:spPr>
      </p:pic>
      <p:pic>
        <p:nvPicPr>
          <p:cNvPr id="43" name="Picture 42" descr="A white square in black background&#10;&#10;Description automatically generated">
            <a:extLst>
              <a:ext uri="{FF2B5EF4-FFF2-40B4-BE49-F238E27FC236}">
                <a16:creationId xmlns:a16="http://schemas.microsoft.com/office/drawing/2014/main" id="{2CE82EFF-8A6D-A417-DA14-C35B337C6C7A}"/>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2882696" y="4187514"/>
            <a:ext cx="466100" cy="1346200"/>
          </a:xfrm>
          <a:prstGeom prst="rect">
            <a:avLst/>
          </a:prstGeom>
        </p:spPr>
      </p:pic>
      <p:pic>
        <p:nvPicPr>
          <p:cNvPr id="50" name="Picture 49" descr="A white square in black background&#10;&#10;Description automatically generated">
            <a:extLst>
              <a:ext uri="{FF2B5EF4-FFF2-40B4-BE49-F238E27FC236}">
                <a16:creationId xmlns:a16="http://schemas.microsoft.com/office/drawing/2014/main" id="{8E375159-BDCC-1173-6C19-0B93F35274BF}"/>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4219134" y="2276163"/>
            <a:ext cx="466100" cy="1203547"/>
          </a:xfrm>
          <a:prstGeom prst="rect">
            <a:avLst/>
          </a:prstGeom>
        </p:spPr>
      </p:pic>
      <p:pic>
        <p:nvPicPr>
          <p:cNvPr id="51" name="Picture 50" descr="A white square in black background&#10;&#10;Description automatically generated">
            <a:extLst>
              <a:ext uri="{FF2B5EF4-FFF2-40B4-BE49-F238E27FC236}">
                <a16:creationId xmlns:a16="http://schemas.microsoft.com/office/drawing/2014/main" id="{8CE95BB7-6B3C-9B7D-A374-E90565B1C0DC}"/>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5392336" y="4197298"/>
            <a:ext cx="466100" cy="1288181"/>
          </a:xfrm>
          <a:prstGeom prst="rect">
            <a:avLst/>
          </a:prstGeom>
        </p:spPr>
      </p:pic>
      <p:pic>
        <p:nvPicPr>
          <p:cNvPr id="52" name="Picture 51" descr="A white square in black background&#10;&#10;Description automatically generated">
            <a:extLst>
              <a:ext uri="{FF2B5EF4-FFF2-40B4-BE49-F238E27FC236}">
                <a16:creationId xmlns:a16="http://schemas.microsoft.com/office/drawing/2014/main" id="{0E16C5D6-E61D-875A-59FC-FD5857F896E7}"/>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6660792" y="2118144"/>
            <a:ext cx="466100" cy="1288181"/>
          </a:xfrm>
          <a:prstGeom prst="rect">
            <a:avLst/>
          </a:prstGeom>
        </p:spPr>
      </p:pic>
      <p:pic>
        <p:nvPicPr>
          <p:cNvPr id="53" name="Picture 52" descr="A white square in black background&#10;&#10;Description automatically generated">
            <a:extLst>
              <a:ext uri="{FF2B5EF4-FFF2-40B4-BE49-F238E27FC236}">
                <a16:creationId xmlns:a16="http://schemas.microsoft.com/office/drawing/2014/main" id="{839FD6E4-A9F3-B42A-C36B-54A4E1851708}"/>
              </a:ext>
            </a:extLst>
          </p:cNvPr>
          <p:cNvPicPr>
            <a:picLocks noChangeAspect="1"/>
          </p:cNvPicPr>
          <p:nvPr/>
        </p:nvPicPr>
        <p:blipFill>
          <a:blip r:embed="rId10">
            <a:extLst>
              <a:ext uri="{28A0092B-C50C-407E-A947-70E740481C1C}">
                <a14:useLocalDpi xmlns:a14="http://schemas.microsoft.com/office/drawing/2010/main" val="0"/>
              </a:ext>
            </a:extLst>
          </a:blip>
          <a:srcRect l="27636" r="37740"/>
          <a:stretch/>
        </p:blipFill>
        <p:spPr>
          <a:xfrm rot="16200000">
            <a:off x="8048612" y="4149198"/>
            <a:ext cx="466100" cy="1288181"/>
          </a:xfrm>
          <a:prstGeom prst="rect">
            <a:avLst/>
          </a:prstGeom>
        </p:spPr>
      </p:pic>
    </p:spTree>
    <p:extLst>
      <p:ext uri="{BB962C8B-B14F-4D97-AF65-F5344CB8AC3E}">
        <p14:creationId xmlns:p14="http://schemas.microsoft.com/office/powerpoint/2010/main" val="333842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51"/>
                                        </p:tgtEl>
                                      </p:cBhvr>
                                    </p:animEffect>
                                    <p:set>
                                      <p:cBhvr>
                                        <p:cTn id="26" dur="1" fill="hold">
                                          <p:stCondLst>
                                            <p:cond delay="499"/>
                                          </p:stCondLst>
                                        </p:cTn>
                                        <p:tgtEl>
                                          <p:spTgt spid="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25"/>
                                        </p:tgtEl>
                                      </p:cBhvr>
                                    </p:animEffect>
                                    <p:set>
                                      <p:cBhvr>
                                        <p:cTn id="39" dur="1" fill="hold">
                                          <p:stCondLst>
                                            <p:cond delay="499"/>
                                          </p:stCondLst>
                                        </p:cTn>
                                        <p:tgtEl>
                                          <p:spTgt spid="25"/>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53"/>
                                        </p:tgtEl>
                                      </p:cBhvr>
                                    </p:animEffect>
                                    <p:set>
                                      <p:cBhvr>
                                        <p:cTn id="42"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4892-5F6C-34EE-B6C0-116DABC44E39}"/>
              </a:ext>
            </a:extLst>
          </p:cNvPr>
          <p:cNvSpPr>
            <a:spLocks noGrp="1"/>
          </p:cNvSpPr>
          <p:nvPr>
            <p:ph type="title"/>
          </p:nvPr>
        </p:nvSpPr>
        <p:spPr/>
        <p:txBody>
          <a:bodyPr/>
          <a:lstStyle/>
          <a:p>
            <a:r>
              <a:rPr lang="en-GB" dirty="0"/>
              <a:t>Finally…</a:t>
            </a:r>
            <a:endParaRPr lang="en-DK" dirty="0"/>
          </a:p>
        </p:txBody>
      </p:sp>
      <p:pic>
        <p:nvPicPr>
          <p:cNvPr id="4" name="Picture 2" descr="Swiss Essential Tool Box | Wood and Luxury">
            <a:extLst>
              <a:ext uri="{FF2B5EF4-FFF2-40B4-BE49-F238E27FC236}">
                <a16:creationId xmlns:a16="http://schemas.microsoft.com/office/drawing/2014/main" id="{D38BC6A3-B5A5-4A71-94BE-E269E2C403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38" t="11872" r="21899" b="12748"/>
          <a:stretch/>
        </p:blipFill>
        <p:spPr bwMode="auto">
          <a:xfrm>
            <a:off x="919154" y="1891089"/>
            <a:ext cx="3356658" cy="4595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0 Stupid Gadgets That We Can't Believe Exist - Business Insider">
            <a:extLst>
              <a:ext uri="{FF2B5EF4-FFF2-40B4-BE49-F238E27FC236}">
                <a16:creationId xmlns:a16="http://schemas.microsoft.com/office/drawing/2014/main" id="{FB2D8105-6B84-E7A2-2F53-E88853EDBD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90" t="-1" r="27067" b="2"/>
          <a:stretch/>
        </p:blipFill>
        <p:spPr bwMode="auto">
          <a:xfrm>
            <a:off x="6017390" y="1891089"/>
            <a:ext cx="3797599" cy="415530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Tick with solid fill">
            <a:extLst>
              <a:ext uri="{FF2B5EF4-FFF2-40B4-BE49-F238E27FC236}">
                <a16:creationId xmlns:a16="http://schemas.microsoft.com/office/drawing/2014/main" id="{60864342-53D2-57DB-80CF-7380C06F0812}"/>
              </a:ext>
            </a:extLst>
          </p:cNvPr>
          <p:cNvPicPr>
            <a:picLocks noGrp="1" noChangeAspect="1"/>
          </p:cNvPicPr>
          <p:nvPr>
            <p:ph idx="12"/>
          </p:nvPr>
        </p:nvPicPr>
        <p:blipFill>
          <a:blip r:embed="rId5">
            <a:extLst>
              <a:ext uri="{96DAC541-7B7A-43D3-8B79-37D633B846F1}">
                <asvg:svgBlip xmlns:asvg="http://schemas.microsoft.com/office/drawing/2016/SVG/main" r:embed="rId6"/>
              </a:ext>
            </a:extLst>
          </a:blip>
          <a:stretch>
            <a:fillRect/>
          </a:stretch>
        </p:blipFill>
        <p:spPr>
          <a:xfrm>
            <a:off x="3620809" y="1259762"/>
            <a:ext cx="1765139" cy="1765139"/>
          </a:xfrm>
        </p:spPr>
      </p:pic>
      <p:pic>
        <p:nvPicPr>
          <p:cNvPr id="9" name="Graphic 8" descr="Close with solid fill">
            <a:extLst>
              <a:ext uri="{FF2B5EF4-FFF2-40B4-BE49-F238E27FC236}">
                <a16:creationId xmlns:a16="http://schemas.microsoft.com/office/drawing/2014/main" id="{288460AC-848A-E302-C134-58AABF781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6613" y="1379916"/>
            <a:ext cx="1524830" cy="1524830"/>
          </a:xfrm>
          <a:prstGeom prst="rect">
            <a:avLst/>
          </a:prstGeom>
        </p:spPr>
      </p:pic>
    </p:spTree>
    <p:extLst>
      <p:ext uri="{BB962C8B-B14F-4D97-AF65-F5344CB8AC3E}">
        <p14:creationId xmlns:p14="http://schemas.microsoft.com/office/powerpoint/2010/main" val="519676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dirty="0">
                <a:solidFill>
                  <a:srgbClr val="FFFFFF"/>
                </a:solidFill>
                <a:effectLst/>
                <a:latin typeface="Chalkboard" panose="03050602040202020205" pitchFamily="66" charset="77"/>
              </a:rPr>
              <a:t>Thank</a:t>
            </a:r>
            <a:r>
              <a:rPr lang="en-US" sz="6000" b="1" dirty="0">
                <a:solidFill>
                  <a:srgbClr val="FFFFFF"/>
                </a:solidFill>
                <a:effectLst/>
                <a:latin typeface="Chalkboard" panose="03050602040202020205" pitchFamily="66" charset="77"/>
              </a:rPr>
              <a:t> </a:t>
            </a:r>
            <a:r>
              <a:rPr lang="en-US" sz="8000" b="1" dirty="0">
                <a:solidFill>
                  <a:srgbClr val="FFFFFF"/>
                </a:solidFill>
                <a:effectLst/>
                <a:latin typeface="Chalkboard" panose="03050602040202020205" pitchFamily="66" charset="77"/>
              </a:rPr>
              <a:t>You</a:t>
            </a:r>
            <a:endParaRPr lang="en-US" sz="8000" b="1" dirty="0">
              <a:solidFill>
                <a:srgbClr val="FFFFFF"/>
              </a:solidFill>
              <a:latin typeface="Chalkboard" panose="03050602040202020205" pitchFamily="66" charset="77"/>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9B3999-E4A2-45F0-2D85-ED47091235EA}"/>
              </a:ext>
            </a:extLst>
          </p:cNvPr>
          <p:cNvPicPr>
            <a:picLocks noChangeAspect="1"/>
          </p:cNvPicPr>
          <p:nvPr/>
        </p:nvPicPr>
        <p:blipFill>
          <a:blip r:embed="rId6"/>
          <a:stretch>
            <a:fillRect/>
          </a:stretch>
        </p:blipFill>
        <p:spPr>
          <a:xfrm>
            <a:off x="8837611" y="3634697"/>
            <a:ext cx="28575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1.2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duotone>
              <a:prstClr val="black"/>
              <a:schemeClr val="accent6">
                <a:tint val="45000"/>
                <a:satMod val="400000"/>
              </a:schemeClr>
            </a:duotone>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a:p>
            <a:pPr marL="0" indent="0">
              <a:buNone/>
            </a:pPr>
            <a:endParaRPr lang="en-US" sz="2000" dirty="0"/>
          </a:p>
          <a:p>
            <a:pPr marL="0" indent="0">
              <a:buNone/>
            </a:pPr>
            <a:r>
              <a:rPr lang="en-US" sz="2000" i="1" u="sng" dirty="0"/>
              <a:t>Source: Trust and Trustability </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5254</TotalTime>
  <Words>1388</Words>
  <Application>Microsoft Macintosh PowerPoint</Application>
  <PresentationFormat>Widescreen</PresentationFormat>
  <Paragraphs>329</Paragraphs>
  <Slides>44</Slides>
  <Notes>35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Inter</vt:lpstr>
      <vt:lpstr>sohne</vt:lpstr>
      <vt:lpstr>Söhne</vt:lpstr>
      <vt:lpstr>Aptos</vt:lpstr>
      <vt:lpstr>Aptos Display</vt:lpstr>
      <vt:lpstr>Arial</vt:lpstr>
      <vt:lpstr>Arial</vt:lpstr>
      <vt:lpstr>Calibri</vt:lpstr>
      <vt:lpstr>Chalkboard</vt:lpstr>
      <vt:lpstr>Fira Sans Extra Condensed Medium</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PowerPoint Presentation</vt:lpstr>
      <vt:lpstr>PowerPoint Presentation</vt:lpstr>
      <vt:lpstr>PowerPoint Presentation</vt:lpstr>
      <vt:lpstr>PowerPoint Presentation</vt:lpstr>
      <vt:lpstr>The Ratio</vt:lpstr>
      <vt:lpstr>The Ratio</vt:lpstr>
      <vt:lpstr> </vt:lpstr>
      <vt:lpstr> </vt:lpstr>
      <vt:lpstr> </vt:lpstr>
      <vt:lpstr> </vt:lpstr>
      <vt:lpstr> </vt:lpstr>
      <vt:lpstr>The story doesn’t just end here</vt:lpstr>
      <vt:lpstr>PowerPoint Presentation</vt:lpstr>
      <vt:lpstr>Managed Services</vt:lpstr>
      <vt:lpstr>PowerPoint Presentation</vt:lpstr>
      <vt:lpstr>Stack Overflow’s 2020 Developer Survey</vt:lpstr>
      <vt:lpstr>DevSecOps?</vt:lpstr>
      <vt:lpstr>DevSecOps? Platform Engineering</vt:lpstr>
      <vt:lpstr>PowerPoint Presentation</vt:lpstr>
      <vt:lpstr> </vt:lpstr>
      <vt:lpstr> </vt:lpstr>
      <vt:lpstr> </vt:lpstr>
      <vt:lpstr> </vt:lpstr>
      <vt:lpstr> </vt:lpstr>
      <vt:lpstr> </vt:lpstr>
      <vt:lpstr> </vt:lpstr>
      <vt:lpstr> </vt:lpstr>
      <vt:lpstr>PowerPoint Presentation</vt:lpstr>
      <vt:lpstr> </vt:lpstr>
      <vt:lpstr>Celebrate?</vt:lpstr>
      <vt:lpstr>Continue Evaluating and Improving</vt:lpstr>
      <vt:lpstr>Recommendations</vt:lpstr>
      <vt:lpstr>Recommendations</vt:lpstr>
      <vt:lpstr>Finally…</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38</cp:revision>
  <dcterms:created xsi:type="dcterms:W3CDTF">2024-04-26T06:26:14Z</dcterms:created>
  <dcterms:modified xsi:type="dcterms:W3CDTF">2024-09-02T14:06:53Z</dcterms:modified>
</cp:coreProperties>
</file>